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0" r:id="rId1"/>
  </p:sldMasterIdLst>
  <p:notesMasterIdLst>
    <p:notesMasterId r:id="rId31"/>
  </p:notesMasterIdLst>
  <p:sldIdLst>
    <p:sldId id="256" r:id="rId2"/>
    <p:sldId id="270" r:id="rId3"/>
    <p:sldId id="271" r:id="rId4"/>
    <p:sldId id="275" r:id="rId5"/>
    <p:sldId id="257" r:id="rId6"/>
    <p:sldId id="268" r:id="rId7"/>
    <p:sldId id="259" r:id="rId8"/>
    <p:sldId id="264" r:id="rId9"/>
    <p:sldId id="265" r:id="rId10"/>
    <p:sldId id="266" r:id="rId11"/>
    <p:sldId id="267" r:id="rId12"/>
    <p:sldId id="269" r:id="rId13"/>
    <p:sldId id="274" r:id="rId14"/>
    <p:sldId id="272" r:id="rId15"/>
    <p:sldId id="280" r:id="rId16"/>
    <p:sldId id="281" r:id="rId17"/>
    <p:sldId id="282" r:id="rId18"/>
    <p:sldId id="283" r:id="rId19"/>
    <p:sldId id="284" r:id="rId20"/>
    <p:sldId id="276" r:id="rId21"/>
    <p:sldId id="277" r:id="rId22"/>
    <p:sldId id="278" r:id="rId23"/>
    <p:sldId id="279" r:id="rId24"/>
    <p:sldId id="285" r:id="rId25"/>
    <p:sldId id="286" r:id="rId26"/>
    <p:sldId id="287" r:id="rId27"/>
    <p:sldId id="288" r:id="rId28"/>
    <p:sldId id="289" r:id="rId29"/>
    <p:sldId id="290" r:id="rId30"/>
  </p:sldIdLst>
  <p:sldSz cx="9906000" cy="6858000" type="A4"/>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initials="s" lastIdx="1" clrIdx="0">
    <p:extLst>
      <p:ext uri="{19B8F6BF-5375-455C-9EA6-DF929625EA0E}">
        <p15:presenceInfo xmlns:p15="http://schemas.microsoft.com/office/powerpoint/2012/main" userI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9A7"/>
    <a:srgbClr val="75BBFF"/>
    <a:srgbClr val="FF8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1" d="100"/>
          <a:sy n="71" d="100"/>
        </p:scale>
        <p:origin x="1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D1EA5D00-D3D0-40C9-A376-F641FF6A7EE9}"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1058863" y="1279525"/>
            <a:ext cx="4984750" cy="34528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4425"/>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263"/>
            <a:ext cx="3078163" cy="51276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2725" y="9720263"/>
            <a:ext cx="3078163" cy="512762"/>
          </a:xfrm>
          <a:prstGeom prst="rect">
            <a:avLst/>
          </a:prstGeom>
        </p:spPr>
        <p:txBody>
          <a:bodyPr vert="horz" lIns="91440" tIns="45720" rIns="91440" bIns="45720" rtlCol="0" anchor="b"/>
          <a:lstStyle>
            <a:lvl1pPr algn="r">
              <a:defRPr sz="1200"/>
            </a:lvl1pPr>
          </a:lstStyle>
          <a:p>
            <a:fld id="{464480B6-AE12-470D-9ABE-30A41BE4030E}" type="slidenum">
              <a:rPr kumimoji="1" lang="ja-JP" altLang="en-US" smtClean="0"/>
              <a:t>‹#›</a:t>
            </a:fld>
            <a:endParaRPr kumimoji="1" lang="ja-JP" altLang="en-US"/>
          </a:p>
        </p:txBody>
      </p:sp>
    </p:spTree>
    <p:extLst>
      <p:ext uri="{BB962C8B-B14F-4D97-AF65-F5344CB8AC3E}">
        <p14:creationId xmlns:p14="http://schemas.microsoft.com/office/powerpoint/2010/main" val="3045056731"/>
      </p:ext>
    </p:extLst>
  </p:cSld>
  <p:clrMap bg1="lt1" tx1="dk1" bg2="lt2" tx2="dk2" accent1="accent1" accent2="accent2" accent3="accent3" accent4="accent4" accent5="accent5" accent6="accent6" hlink="hlink" folHlink="folHlink"/>
  <p:notesStyle>
    <a:lvl1pPr marL="0" algn="l" defTabSz="900135" rtl="0" eaLnBrk="1" latinLnBrk="0" hangingPunct="1">
      <a:defRPr kumimoji="1" sz="1181" kern="1200">
        <a:solidFill>
          <a:schemeClr val="tx1"/>
        </a:solidFill>
        <a:latin typeface="+mn-lt"/>
        <a:ea typeface="+mn-ea"/>
        <a:cs typeface="+mn-cs"/>
      </a:defRPr>
    </a:lvl1pPr>
    <a:lvl2pPr marL="450068" algn="l" defTabSz="900135" rtl="0" eaLnBrk="1" latinLnBrk="0" hangingPunct="1">
      <a:defRPr kumimoji="1" sz="1181" kern="1200">
        <a:solidFill>
          <a:schemeClr val="tx1"/>
        </a:solidFill>
        <a:latin typeface="+mn-lt"/>
        <a:ea typeface="+mn-ea"/>
        <a:cs typeface="+mn-cs"/>
      </a:defRPr>
    </a:lvl2pPr>
    <a:lvl3pPr marL="900135" algn="l" defTabSz="900135" rtl="0" eaLnBrk="1" latinLnBrk="0" hangingPunct="1">
      <a:defRPr kumimoji="1" sz="1181" kern="1200">
        <a:solidFill>
          <a:schemeClr val="tx1"/>
        </a:solidFill>
        <a:latin typeface="+mn-lt"/>
        <a:ea typeface="+mn-ea"/>
        <a:cs typeface="+mn-cs"/>
      </a:defRPr>
    </a:lvl3pPr>
    <a:lvl4pPr marL="1350203" algn="l" defTabSz="900135" rtl="0" eaLnBrk="1" latinLnBrk="0" hangingPunct="1">
      <a:defRPr kumimoji="1" sz="1181" kern="1200">
        <a:solidFill>
          <a:schemeClr val="tx1"/>
        </a:solidFill>
        <a:latin typeface="+mn-lt"/>
        <a:ea typeface="+mn-ea"/>
        <a:cs typeface="+mn-cs"/>
      </a:defRPr>
    </a:lvl4pPr>
    <a:lvl5pPr marL="1800271" algn="l" defTabSz="900135" rtl="0" eaLnBrk="1" latinLnBrk="0" hangingPunct="1">
      <a:defRPr kumimoji="1" sz="1181" kern="1200">
        <a:solidFill>
          <a:schemeClr val="tx1"/>
        </a:solidFill>
        <a:latin typeface="+mn-lt"/>
        <a:ea typeface="+mn-ea"/>
        <a:cs typeface="+mn-cs"/>
      </a:defRPr>
    </a:lvl5pPr>
    <a:lvl6pPr marL="2250338" algn="l" defTabSz="900135" rtl="0" eaLnBrk="1" latinLnBrk="0" hangingPunct="1">
      <a:defRPr kumimoji="1" sz="1181" kern="1200">
        <a:solidFill>
          <a:schemeClr val="tx1"/>
        </a:solidFill>
        <a:latin typeface="+mn-lt"/>
        <a:ea typeface="+mn-ea"/>
        <a:cs typeface="+mn-cs"/>
      </a:defRPr>
    </a:lvl6pPr>
    <a:lvl7pPr marL="2700406" algn="l" defTabSz="900135" rtl="0" eaLnBrk="1" latinLnBrk="0" hangingPunct="1">
      <a:defRPr kumimoji="1" sz="1181" kern="1200">
        <a:solidFill>
          <a:schemeClr val="tx1"/>
        </a:solidFill>
        <a:latin typeface="+mn-lt"/>
        <a:ea typeface="+mn-ea"/>
        <a:cs typeface="+mn-cs"/>
      </a:defRPr>
    </a:lvl7pPr>
    <a:lvl8pPr marL="3150474" algn="l" defTabSz="900135" rtl="0" eaLnBrk="1" latinLnBrk="0" hangingPunct="1">
      <a:defRPr kumimoji="1" sz="1181" kern="1200">
        <a:solidFill>
          <a:schemeClr val="tx1"/>
        </a:solidFill>
        <a:latin typeface="+mn-lt"/>
        <a:ea typeface="+mn-ea"/>
        <a:cs typeface="+mn-cs"/>
      </a:defRPr>
    </a:lvl8pPr>
    <a:lvl9pPr marL="3600541" algn="l" defTabSz="900135" rtl="0" eaLnBrk="1" latinLnBrk="0" hangingPunct="1">
      <a:defRPr kumimoji="1" sz="118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899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065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649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453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56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482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612139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672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3714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729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1620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393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602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572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1349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6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5593"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3/26/2024</a:t>
            </a:fld>
            <a:endParaRPr lang="en-US" dirty="0"/>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1713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svgsilh.com/ja/009688/image/1674676.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B98FE42-8A70-508C-0BDB-AD6F3A98027A}"/>
              </a:ext>
            </a:extLst>
          </p:cNvPr>
          <p:cNvPicPr>
            <a:picLocks noChangeAspect="1"/>
          </p:cNvPicPr>
          <p:nvPr/>
        </p:nvPicPr>
        <p:blipFill>
          <a:blip r:embed="rId2"/>
          <a:stretch>
            <a:fillRect/>
          </a:stretch>
        </p:blipFill>
        <p:spPr>
          <a:xfrm>
            <a:off x="4065977" y="0"/>
            <a:ext cx="3438057" cy="3438057"/>
          </a:xfrm>
          <a:prstGeom prst="rect">
            <a:avLst/>
          </a:prstGeom>
        </p:spPr>
      </p:pic>
      <p:sp>
        <p:nvSpPr>
          <p:cNvPr id="2" name="タイトル 1">
            <a:extLst>
              <a:ext uri="{FF2B5EF4-FFF2-40B4-BE49-F238E27FC236}">
                <a16:creationId xmlns:a16="http://schemas.microsoft.com/office/drawing/2014/main" id="{B881563D-AF3B-9814-2308-2110E0CE8620}"/>
              </a:ext>
            </a:extLst>
          </p:cNvPr>
          <p:cNvSpPr>
            <a:spLocks noGrp="1"/>
          </p:cNvSpPr>
          <p:nvPr>
            <p:ph type="ctrTitle"/>
          </p:nvPr>
        </p:nvSpPr>
        <p:spPr>
          <a:xfrm>
            <a:off x="522338" y="2337903"/>
            <a:ext cx="6133172" cy="2200302"/>
          </a:xfrm>
        </p:spPr>
        <p:txBody>
          <a:bodyPr/>
          <a:lstStyle/>
          <a:p>
            <a:pPr algn="l"/>
            <a:br>
              <a:rPr kumimoji="1" lang="en-US" altLang="ja-JP" dirty="0">
                <a:latin typeface="コーポレート・ロゴＢ" panose="02000600000000000000" pitchFamily="2" charset="-128"/>
                <a:ea typeface="コーポレート・ロゴＢ" panose="02000600000000000000" pitchFamily="2" charset="-128"/>
              </a:rPr>
            </a:br>
            <a:br>
              <a:rPr kumimoji="1" lang="en-US" altLang="ja-JP" dirty="0">
                <a:latin typeface="コーポレート・ロゴＢ" panose="02000600000000000000" pitchFamily="2" charset="-128"/>
                <a:ea typeface="コーポレート・ロゴＢ" panose="02000600000000000000" pitchFamily="2" charset="-128"/>
              </a:rPr>
            </a:br>
            <a:r>
              <a:rPr kumimoji="1" lang="ja-JP" altLang="en-US" dirty="0">
                <a:solidFill>
                  <a:schemeClr val="bg1"/>
                </a:solidFill>
                <a:highlight>
                  <a:srgbClr val="EF89A7"/>
                </a:highlight>
                <a:latin typeface="コーポレート・ロゴＢ" panose="02000600000000000000" pitchFamily="2" charset="-128"/>
                <a:ea typeface="コーポレート・ロゴＢ" panose="02000600000000000000" pitchFamily="2" charset="-128"/>
              </a:rPr>
              <a:t>宝塚市</a:t>
            </a:r>
            <a:br>
              <a:rPr kumimoji="1" lang="en-US" altLang="ja-JP" dirty="0">
                <a:solidFill>
                  <a:schemeClr val="bg1"/>
                </a:solidFill>
                <a:highlight>
                  <a:srgbClr val="EF89A7"/>
                </a:highlight>
                <a:latin typeface="コーポレート・ロゴＢ" panose="02000600000000000000" pitchFamily="2" charset="-128"/>
                <a:ea typeface="コーポレート・ロゴＢ" panose="02000600000000000000" pitchFamily="2" charset="-128"/>
              </a:rPr>
            </a:br>
            <a:r>
              <a:rPr kumimoji="1" lang="ja-JP" altLang="en-US" dirty="0">
                <a:solidFill>
                  <a:schemeClr val="bg1"/>
                </a:solidFill>
                <a:highlight>
                  <a:srgbClr val="EF89A7"/>
                </a:highlight>
                <a:latin typeface="コーポレート・ロゴＢ" panose="02000600000000000000" pitchFamily="2" charset="-128"/>
                <a:ea typeface="コーポレート・ロゴＢ" panose="02000600000000000000" pitchFamily="2" charset="-128"/>
              </a:rPr>
              <a:t>障がい者グループホーム</a:t>
            </a:r>
            <a:br>
              <a:rPr kumimoji="1" lang="en-US" altLang="ja-JP" dirty="0">
                <a:latin typeface="コーポレート・ロゴＢ" panose="02000600000000000000" pitchFamily="2" charset="-128"/>
                <a:ea typeface="コーポレート・ロゴＢ" panose="02000600000000000000" pitchFamily="2" charset="-128"/>
              </a:rPr>
            </a:br>
            <a:r>
              <a:rPr lang="ja-JP" altLang="en-US" sz="6949" dirty="0">
                <a:latin typeface="コーポレート・ロゴＢ" panose="02000600000000000000" pitchFamily="2" charset="-128"/>
                <a:ea typeface="コーポレート・ロゴＢ" panose="02000600000000000000" pitchFamily="2" charset="-128"/>
              </a:rPr>
              <a:t>犬と暮らす家</a:t>
            </a:r>
          </a:p>
        </p:txBody>
      </p:sp>
      <p:sp>
        <p:nvSpPr>
          <p:cNvPr id="3" name="字幕 2">
            <a:extLst>
              <a:ext uri="{FF2B5EF4-FFF2-40B4-BE49-F238E27FC236}">
                <a16:creationId xmlns:a16="http://schemas.microsoft.com/office/drawing/2014/main" id="{44EDC95C-AC4C-9807-A3C7-5D2E520A14DF}"/>
              </a:ext>
            </a:extLst>
          </p:cNvPr>
          <p:cNvSpPr>
            <a:spLocks noGrp="1"/>
          </p:cNvSpPr>
          <p:nvPr>
            <p:ph type="subTitle" idx="1"/>
          </p:nvPr>
        </p:nvSpPr>
        <p:spPr>
          <a:xfrm>
            <a:off x="981140" y="81625"/>
            <a:ext cx="6133172" cy="866167"/>
          </a:xfrm>
        </p:spPr>
        <p:txBody>
          <a:bodyPr>
            <a:normAutofit/>
          </a:bodyPr>
          <a:lstStyle/>
          <a:p>
            <a:pPr algn="l"/>
            <a:r>
              <a:rPr lang="ja-JP" altLang="en-US" sz="2400" dirty="0">
                <a:latin typeface="コーポレート・ロゴＢ" panose="02000600000000000000" pitchFamily="2" charset="-128"/>
                <a:ea typeface="コーポレート・ロゴＢ" panose="02000600000000000000" pitchFamily="2" charset="-128"/>
              </a:rPr>
              <a:t>株式会社ワンアシスト</a:t>
            </a:r>
          </a:p>
        </p:txBody>
      </p:sp>
      <p:pic>
        <p:nvPicPr>
          <p:cNvPr id="15" name="図 14">
            <a:extLst>
              <a:ext uri="{FF2B5EF4-FFF2-40B4-BE49-F238E27FC236}">
                <a16:creationId xmlns:a16="http://schemas.microsoft.com/office/drawing/2014/main" id="{737FB805-25EC-416E-554A-E7876EFD8353}"/>
              </a:ext>
            </a:extLst>
          </p:cNvPr>
          <p:cNvPicPr>
            <a:picLocks noChangeAspect="1"/>
          </p:cNvPicPr>
          <p:nvPr/>
        </p:nvPicPr>
        <p:blipFill>
          <a:blip r:embed="rId3"/>
          <a:stretch>
            <a:fillRect/>
          </a:stretch>
        </p:blipFill>
        <p:spPr>
          <a:xfrm>
            <a:off x="416430" y="3429000"/>
            <a:ext cx="7262592" cy="1474157"/>
          </a:xfrm>
          <a:prstGeom prst="rect">
            <a:avLst/>
          </a:prstGeom>
        </p:spPr>
      </p:pic>
      <p:pic>
        <p:nvPicPr>
          <p:cNvPr id="17" name="図 16">
            <a:extLst>
              <a:ext uri="{FF2B5EF4-FFF2-40B4-BE49-F238E27FC236}">
                <a16:creationId xmlns:a16="http://schemas.microsoft.com/office/drawing/2014/main" id="{6A8FF01C-860F-D0DB-D8FB-2E69E8DFEF23}"/>
              </a:ext>
            </a:extLst>
          </p:cNvPr>
          <p:cNvPicPr>
            <a:picLocks noChangeAspect="1"/>
          </p:cNvPicPr>
          <p:nvPr/>
        </p:nvPicPr>
        <p:blipFill>
          <a:blip r:embed="rId4"/>
          <a:stretch>
            <a:fillRect/>
          </a:stretch>
        </p:blipFill>
        <p:spPr>
          <a:xfrm>
            <a:off x="216202" y="4885553"/>
            <a:ext cx="7517760" cy="1840798"/>
          </a:xfrm>
          <a:prstGeom prst="rect">
            <a:avLst/>
          </a:prstGeom>
        </p:spPr>
      </p:pic>
      <p:pic>
        <p:nvPicPr>
          <p:cNvPr id="19" name="図 18">
            <a:extLst>
              <a:ext uri="{FF2B5EF4-FFF2-40B4-BE49-F238E27FC236}">
                <a16:creationId xmlns:a16="http://schemas.microsoft.com/office/drawing/2014/main" id="{C5B33B4C-5A0A-8086-17CD-B0BC7D788F40}"/>
              </a:ext>
            </a:extLst>
          </p:cNvPr>
          <p:cNvPicPr>
            <a:picLocks noChangeAspect="1"/>
          </p:cNvPicPr>
          <p:nvPr/>
        </p:nvPicPr>
        <p:blipFill>
          <a:blip r:embed="rId5"/>
          <a:stretch>
            <a:fillRect/>
          </a:stretch>
        </p:blipFill>
        <p:spPr>
          <a:xfrm>
            <a:off x="126219" y="3420201"/>
            <a:ext cx="8975975" cy="1474156"/>
          </a:xfrm>
          <a:prstGeom prst="rect">
            <a:avLst/>
          </a:prstGeom>
        </p:spPr>
      </p:pic>
    </p:spTree>
    <p:extLst>
      <p:ext uri="{BB962C8B-B14F-4D97-AF65-F5344CB8AC3E}">
        <p14:creationId xmlns:p14="http://schemas.microsoft.com/office/powerpoint/2010/main" val="1887899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9BECC-353C-9491-BF91-DE271D085493}"/>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480413F-54B5-696F-BBCF-B619F6FF2F06}"/>
              </a:ext>
            </a:extLst>
          </p:cNvPr>
          <p:cNvSpPr/>
          <p:nvPr/>
        </p:nvSpPr>
        <p:spPr>
          <a:xfrm>
            <a:off x="477320" y="201707"/>
            <a:ext cx="6961452" cy="1493534"/>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EFF46FFE-68DA-D6C6-7162-6BAD24AD5B8F}"/>
              </a:ext>
            </a:extLst>
          </p:cNvPr>
          <p:cNvSpPr>
            <a:spLocks noGrp="1"/>
          </p:cNvSpPr>
          <p:nvPr>
            <p:ph type="title"/>
          </p:nvPr>
        </p:nvSpPr>
        <p:spPr>
          <a:xfrm>
            <a:off x="495163" y="558484"/>
            <a:ext cx="8236013" cy="1004038"/>
          </a:xfrm>
        </p:spPr>
        <p:txBody>
          <a:bodyPr>
            <a:noAutofit/>
          </a:bodyPr>
          <a:lstStyle/>
          <a:p>
            <a:r>
              <a:rPr lang="ja-JP" altLang="en-US" sz="4800" dirty="0">
                <a:solidFill>
                  <a:schemeClr val="bg1"/>
                </a:solidFill>
                <a:latin typeface="コーポレート・ロゴＢ" panose="02000600000000000000" pitchFamily="2" charset="-128"/>
                <a:ea typeface="コーポレート・ロゴＢ" panose="02000600000000000000" pitchFamily="2" charset="-128"/>
              </a:rPr>
              <a:t>実際のセキュリティ関連写真</a:t>
            </a:r>
          </a:p>
        </p:txBody>
      </p:sp>
      <p:pic>
        <p:nvPicPr>
          <p:cNvPr id="8" name="コンテンツ プレースホルダー 7">
            <a:extLst>
              <a:ext uri="{FF2B5EF4-FFF2-40B4-BE49-F238E27FC236}">
                <a16:creationId xmlns:a16="http://schemas.microsoft.com/office/drawing/2014/main" id="{C1BD5FD9-20D8-8604-F3A7-05E838E449C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68841" y="2413130"/>
            <a:ext cx="3343066" cy="3167899"/>
          </a:xfrm>
        </p:spPr>
      </p:pic>
      <p:sp>
        <p:nvSpPr>
          <p:cNvPr id="11" name="タイトル 1">
            <a:extLst>
              <a:ext uri="{FF2B5EF4-FFF2-40B4-BE49-F238E27FC236}">
                <a16:creationId xmlns:a16="http://schemas.microsoft.com/office/drawing/2014/main" id="{5FAF0A97-EF17-C68D-311D-A6E340A40BBF}"/>
              </a:ext>
            </a:extLst>
          </p:cNvPr>
          <p:cNvSpPr txBox="1">
            <a:spLocks/>
          </p:cNvSpPr>
          <p:nvPr/>
        </p:nvSpPr>
        <p:spPr>
          <a:xfrm>
            <a:off x="760526" y="1786753"/>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防犯カメラ</a:t>
            </a:r>
          </a:p>
        </p:txBody>
      </p:sp>
      <p:sp>
        <p:nvSpPr>
          <p:cNvPr id="12" name="タイトル 1">
            <a:extLst>
              <a:ext uri="{FF2B5EF4-FFF2-40B4-BE49-F238E27FC236}">
                <a16:creationId xmlns:a16="http://schemas.microsoft.com/office/drawing/2014/main" id="{1E9D4057-AB14-C0BE-689A-C40A145339FF}"/>
              </a:ext>
            </a:extLst>
          </p:cNvPr>
          <p:cNvSpPr txBox="1">
            <a:spLocks/>
          </p:cNvSpPr>
          <p:nvPr/>
        </p:nvSpPr>
        <p:spPr>
          <a:xfrm>
            <a:off x="4087239" y="1815226"/>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スマートロック</a:t>
            </a:r>
          </a:p>
        </p:txBody>
      </p:sp>
      <p:pic>
        <p:nvPicPr>
          <p:cNvPr id="13" name="図 12">
            <a:extLst>
              <a:ext uri="{FF2B5EF4-FFF2-40B4-BE49-F238E27FC236}">
                <a16:creationId xmlns:a16="http://schemas.microsoft.com/office/drawing/2014/main" id="{753EFF56-FCAA-4AEC-F8F7-25947640F0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191014" y="2910229"/>
            <a:ext cx="4448377" cy="3447165"/>
          </a:xfrm>
          <a:prstGeom prst="rect">
            <a:avLst/>
          </a:prstGeom>
        </p:spPr>
      </p:pic>
      <p:sp>
        <p:nvSpPr>
          <p:cNvPr id="14" name="タイトル 1">
            <a:extLst>
              <a:ext uri="{FF2B5EF4-FFF2-40B4-BE49-F238E27FC236}">
                <a16:creationId xmlns:a16="http://schemas.microsoft.com/office/drawing/2014/main" id="{7F2DDD9F-91F0-AA3C-92AE-5548CED74DA3}"/>
              </a:ext>
            </a:extLst>
          </p:cNvPr>
          <p:cNvSpPr txBox="1">
            <a:spLocks/>
          </p:cNvSpPr>
          <p:nvPr/>
        </p:nvSpPr>
        <p:spPr>
          <a:xfrm>
            <a:off x="7735664" y="1812736"/>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居室鍵</a:t>
            </a:r>
          </a:p>
        </p:txBody>
      </p:sp>
      <p:pic>
        <p:nvPicPr>
          <p:cNvPr id="16" name="図 15">
            <a:extLst>
              <a:ext uri="{FF2B5EF4-FFF2-40B4-BE49-F238E27FC236}">
                <a16:creationId xmlns:a16="http://schemas.microsoft.com/office/drawing/2014/main" id="{1C97CF05-F9E1-F2F0-553E-8DDED2C4B929}"/>
              </a:ext>
            </a:extLst>
          </p:cNvPr>
          <p:cNvPicPr>
            <a:picLocks noChangeAspect="1"/>
          </p:cNvPicPr>
          <p:nvPr/>
        </p:nvPicPr>
        <p:blipFill>
          <a:blip r:embed="rId4"/>
          <a:stretch>
            <a:fillRect/>
          </a:stretch>
        </p:blipFill>
        <p:spPr>
          <a:xfrm>
            <a:off x="7161429" y="2387033"/>
            <a:ext cx="2628027" cy="4435371"/>
          </a:xfrm>
          <a:prstGeom prst="rect">
            <a:avLst/>
          </a:prstGeom>
        </p:spPr>
      </p:pic>
      <p:sp>
        <p:nvSpPr>
          <p:cNvPr id="22" name="テキスト ボックス 21">
            <a:extLst>
              <a:ext uri="{FF2B5EF4-FFF2-40B4-BE49-F238E27FC236}">
                <a16:creationId xmlns:a16="http://schemas.microsoft.com/office/drawing/2014/main" id="{CA181250-EBF1-B2A0-9C29-97213F36A85E}"/>
              </a:ext>
            </a:extLst>
          </p:cNvPr>
          <p:cNvSpPr txBox="1"/>
          <p:nvPr/>
        </p:nvSpPr>
        <p:spPr>
          <a:xfrm>
            <a:off x="13446" y="5607924"/>
            <a:ext cx="3567867" cy="1200329"/>
          </a:xfrm>
          <a:prstGeom prst="rect">
            <a:avLst/>
          </a:prstGeom>
          <a:noFill/>
        </p:spPr>
        <p:txBody>
          <a:bodyPr wrap="square">
            <a:spAutoFit/>
          </a:bodyPr>
          <a:lstStyle/>
          <a:p>
            <a:pPr algn="ctr"/>
            <a:r>
              <a:rPr lang="en-US" altLang="ja-JP" sz="2400" dirty="0" err="1">
                <a:solidFill>
                  <a:schemeClr val="bg2">
                    <a:lumMod val="25000"/>
                  </a:schemeClr>
                </a:solidFill>
                <a:latin typeface="コーポレート・ロゴＢ" panose="02000600000000000000" pitchFamily="2" charset="-128"/>
                <a:ea typeface="コーポレート・ロゴＢ" panose="02000600000000000000" pitchFamily="2" charset="-128"/>
              </a:rPr>
              <a:t>Suica</a:t>
            </a:r>
            <a:r>
              <a:rPr lang="ja-JP" altLang="en-US" sz="2400" dirty="0">
                <a:solidFill>
                  <a:schemeClr val="bg2">
                    <a:lumMod val="25000"/>
                  </a:schemeClr>
                </a:solidFill>
                <a:latin typeface="コーポレート・ロゴＢ" panose="02000600000000000000" pitchFamily="2" charset="-128"/>
                <a:ea typeface="コーポレート・ロゴＢ" panose="02000600000000000000" pitchFamily="2" charset="-128"/>
              </a:rPr>
              <a:t>タッチ・指紋認証で解除可能</a:t>
            </a:r>
            <a:endParaRPr lang="en-US" altLang="ja-JP" sz="2400" dirty="0">
              <a:solidFill>
                <a:schemeClr val="bg2">
                  <a:lumMod val="25000"/>
                </a:schemeClr>
              </a:solidFill>
              <a:latin typeface="コーポレート・ロゴＢ" panose="02000600000000000000" pitchFamily="2" charset="-128"/>
              <a:ea typeface="コーポレート・ロゴＢ" panose="02000600000000000000" pitchFamily="2" charset="-128"/>
            </a:endParaRPr>
          </a:p>
          <a:p>
            <a:pPr algn="ctr"/>
            <a:r>
              <a:rPr lang="ja-JP" altLang="en-US" sz="2400" dirty="0">
                <a:solidFill>
                  <a:schemeClr val="bg2">
                    <a:lumMod val="25000"/>
                  </a:schemeClr>
                </a:solidFill>
                <a:latin typeface="コーポレート・ロゴＢ" panose="02000600000000000000" pitchFamily="2" charset="-128"/>
                <a:ea typeface="コーポレート・ロゴＢ" panose="02000600000000000000" pitchFamily="2" charset="-128"/>
              </a:rPr>
              <a:t>自動で鍵が閉まるので安心</a:t>
            </a:r>
          </a:p>
        </p:txBody>
      </p:sp>
      <p:sp>
        <p:nvSpPr>
          <p:cNvPr id="23" name="矢印: 右 22">
            <a:extLst>
              <a:ext uri="{FF2B5EF4-FFF2-40B4-BE49-F238E27FC236}">
                <a16:creationId xmlns:a16="http://schemas.microsoft.com/office/drawing/2014/main" id="{3CCF569F-D1F5-53B6-B81E-2C7CACEFC500}"/>
              </a:ext>
            </a:extLst>
          </p:cNvPr>
          <p:cNvSpPr/>
          <p:nvPr/>
        </p:nvSpPr>
        <p:spPr>
          <a:xfrm>
            <a:off x="3334870" y="5943600"/>
            <a:ext cx="368741" cy="54579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422"/>
          </a:p>
        </p:txBody>
      </p:sp>
    </p:spTree>
    <p:extLst>
      <p:ext uri="{BB962C8B-B14F-4D97-AF65-F5344CB8AC3E}">
        <p14:creationId xmlns:p14="http://schemas.microsoft.com/office/powerpoint/2010/main" val="353172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B5671-BC03-6E52-F980-1A079A06DF9F}"/>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87B3C587-7D65-7897-9C90-7ADE81C5FE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8978" y="4339907"/>
            <a:ext cx="2721950" cy="2407414"/>
          </a:xfrm>
          <a:prstGeom prst="rect">
            <a:avLst/>
          </a:prstGeom>
        </p:spPr>
      </p:pic>
      <p:pic>
        <p:nvPicPr>
          <p:cNvPr id="13" name="図 12">
            <a:extLst>
              <a:ext uri="{FF2B5EF4-FFF2-40B4-BE49-F238E27FC236}">
                <a16:creationId xmlns:a16="http://schemas.microsoft.com/office/drawing/2014/main" id="{A71551A5-94DD-B053-E3D2-9D23B4E33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9731" y="1276522"/>
            <a:ext cx="2343073" cy="2143912"/>
          </a:xfrm>
          <a:prstGeom prst="rect">
            <a:avLst/>
          </a:prstGeom>
        </p:spPr>
      </p:pic>
      <p:sp>
        <p:nvSpPr>
          <p:cNvPr id="4" name="四角形: 角を丸くする 3">
            <a:extLst>
              <a:ext uri="{FF2B5EF4-FFF2-40B4-BE49-F238E27FC236}">
                <a16:creationId xmlns:a16="http://schemas.microsoft.com/office/drawing/2014/main" id="{04552B4D-12FF-F7AD-D6AF-C65B4530B84C}"/>
              </a:ext>
            </a:extLst>
          </p:cNvPr>
          <p:cNvSpPr/>
          <p:nvPr/>
        </p:nvSpPr>
        <p:spPr>
          <a:xfrm>
            <a:off x="444139" y="110679"/>
            <a:ext cx="6802421" cy="1933274"/>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39D153C7-73B0-7FD4-6DFD-DD3321619168}"/>
              </a:ext>
            </a:extLst>
          </p:cNvPr>
          <p:cNvSpPr>
            <a:spLocks noGrp="1"/>
          </p:cNvSpPr>
          <p:nvPr>
            <p:ph type="title"/>
          </p:nvPr>
        </p:nvSpPr>
        <p:spPr>
          <a:xfrm>
            <a:off x="-286060" y="286853"/>
            <a:ext cx="8236013" cy="1004038"/>
          </a:xfrm>
        </p:spPr>
        <p:txBody>
          <a:bodyPr>
            <a:noAutofit/>
          </a:bodyPr>
          <a:lstStyle/>
          <a:p>
            <a:pPr algn="ctr"/>
            <a:r>
              <a:rPr lang="ja-JP" altLang="en-US" sz="5400" dirty="0">
                <a:solidFill>
                  <a:schemeClr val="bg1"/>
                </a:solidFill>
                <a:latin typeface="コーポレート・ロゴＢ" panose="02000600000000000000" pitchFamily="2" charset="-128"/>
                <a:ea typeface="コーポレート・ロゴＢ" panose="02000600000000000000" pitchFamily="2" charset="-128"/>
              </a:rPr>
              <a:t>水回りリフォーム済</a:t>
            </a:r>
            <a:br>
              <a:rPr lang="en-US" altLang="ja-JP" sz="5400" dirty="0">
                <a:solidFill>
                  <a:schemeClr val="bg1"/>
                </a:solidFill>
                <a:latin typeface="コーポレート・ロゴＢ" panose="02000600000000000000" pitchFamily="2" charset="-128"/>
                <a:ea typeface="コーポレート・ロゴＢ" panose="02000600000000000000" pitchFamily="2" charset="-128"/>
              </a:rPr>
            </a:br>
            <a:r>
              <a:rPr lang="ja-JP" altLang="en-US" sz="5400" dirty="0">
                <a:solidFill>
                  <a:schemeClr val="bg1"/>
                </a:solidFill>
                <a:latin typeface="コーポレート・ロゴＢ" panose="02000600000000000000" pitchFamily="2" charset="-128"/>
                <a:ea typeface="コーポレート・ロゴＢ" panose="02000600000000000000" pitchFamily="2" charset="-128"/>
              </a:rPr>
              <a:t>綺麗で清潔な環境です</a:t>
            </a:r>
          </a:p>
        </p:txBody>
      </p:sp>
      <p:sp>
        <p:nvSpPr>
          <p:cNvPr id="3" name="コンテンツ プレースホルダー 2">
            <a:extLst>
              <a:ext uri="{FF2B5EF4-FFF2-40B4-BE49-F238E27FC236}">
                <a16:creationId xmlns:a16="http://schemas.microsoft.com/office/drawing/2014/main" id="{E166E20F-BF3E-CA81-FB76-6BDFF63A6C33}"/>
              </a:ext>
            </a:extLst>
          </p:cNvPr>
          <p:cNvSpPr>
            <a:spLocks noGrp="1"/>
          </p:cNvSpPr>
          <p:nvPr>
            <p:ph idx="1"/>
          </p:nvPr>
        </p:nvSpPr>
        <p:spPr>
          <a:xfrm>
            <a:off x="530233" y="2370873"/>
            <a:ext cx="7228709" cy="3082826"/>
          </a:xfrm>
        </p:spPr>
        <p:txBody>
          <a:bodyPr>
            <a:noAutofit/>
          </a:bodyPr>
          <a:lstStyle/>
          <a:p>
            <a:r>
              <a:rPr lang="ja-JP" altLang="en-US" sz="5400" dirty="0">
                <a:latin typeface="コーポレート・ロゴＢ" panose="02000600000000000000" pitchFamily="2" charset="-128"/>
                <a:ea typeface="コーポレート・ロゴＢ" panose="02000600000000000000" pitchFamily="2" charset="-128"/>
              </a:rPr>
              <a:t>お風呂新品リフォーム済</a:t>
            </a:r>
            <a:endParaRPr lang="en-US" altLang="ja-JP" sz="5400" dirty="0">
              <a:latin typeface="コーポレート・ロゴＢ" panose="02000600000000000000" pitchFamily="2" charset="-128"/>
              <a:ea typeface="コーポレート・ロゴＢ" panose="02000600000000000000" pitchFamily="2" charset="-128"/>
            </a:endParaRPr>
          </a:p>
          <a:p>
            <a:r>
              <a:rPr lang="ja-JP" altLang="en-US" sz="5400" dirty="0">
                <a:latin typeface="コーポレート・ロゴＢ" panose="02000600000000000000" pitchFamily="2" charset="-128"/>
                <a:ea typeface="コーポレート・ロゴＢ" panose="02000600000000000000" pitchFamily="2" charset="-128"/>
              </a:rPr>
              <a:t>洗面台新品リフォーム済</a:t>
            </a:r>
            <a:endParaRPr lang="en-US" altLang="ja-JP" sz="5400" dirty="0">
              <a:latin typeface="コーポレート・ロゴＢ" panose="02000600000000000000" pitchFamily="2" charset="-128"/>
              <a:ea typeface="コーポレート・ロゴＢ" panose="02000600000000000000" pitchFamily="2" charset="-128"/>
            </a:endParaRPr>
          </a:p>
          <a:p>
            <a:r>
              <a:rPr lang="ja-JP" altLang="en-US" sz="5400" dirty="0">
                <a:latin typeface="コーポレート・ロゴＢ" panose="02000600000000000000" pitchFamily="2" charset="-128"/>
                <a:ea typeface="コーポレート・ロゴＢ" panose="02000600000000000000" pitchFamily="2" charset="-128"/>
              </a:rPr>
              <a:t>トイレ内装リフォーム済</a:t>
            </a:r>
            <a:endParaRPr lang="en-US" altLang="ja-JP" sz="5400" dirty="0">
              <a:latin typeface="コーポレート・ロゴＢ" panose="02000600000000000000" pitchFamily="2" charset="-128"/>
              <a:ea typeface="コーポレート・ロゴＢ" panose="02000600000000000000" pitchFamily="2" charset="-128"/>
            </a:endParaRPr>
          </a:p>
          <a:p>
            <a:pPr marL="0" indent="0">
              <a:buNone/>
            </a:pPr>
            <a:endParaRPr lang="en-US" altLang="ja-JP" sz="3475" dirty="0">
              <a:latin typeface="コーポレート・ロゴＢ" panose="02000600000000000000" pitchFamily="2" charset="-128"/>
              <a:ea typeface="コーポレート・ロゴＢ" panose="02000600000000000000" pitchFamily="2" charset="-128"/>
            </a:endParaRPr>
          </a:p>
          <a:p>
            <a:pPr marL="0" indent="0">
              <a:buNone/>
            </a:pPr>
            <a:r>
              <a:rPr lang="ja-JP" altLang="en-US" sz="2843" dirty="0">
                <a:latin typeface="コーポレート・ロゴＢ" panose="02000600000000000000" pitchFamily="2" charset="-128"/>
                <a:ea typeface="コーポレート・ロゴＢ" panose="02000600000000000000" pitchFamily="2" charset="-128"/>
              </a:rPr>
              <a:t>特にお風呂はかなり綺麗です。</a:t>
            </a:r>
            <a:endParaRPr lang="en-US" altLang="ja-JP" sz="2843" dirty="0">
              <a:latin typeface="コーポレート・ロゴＢ" panose="02000600000000000000" pitchFamily="2" charset="-128"/>
              <a:ea typeface="コーポレート・ロゴＢ" panose="02000600000000000000" pitchFamily="2" charset="-128"/>
            </a:endParaRPr>
          </a:p>
          <a:p>
            <a:endParaRPr lang="en-US" altLang="ja-JP" sz="4738" dirty="0">
              <a:latin typeface="コーポレート・ロゴＢ" panose="02000600000000000000" pitchFamily="2" charset="-128"/>
              <a:ea typeface="コーポレート・ロゴＢ" panose="02000600000000000000" pitchFamily="2" charset="-128"/>
            </a:endParaRPr>
          </a:p>
        </p:txBody>
      </p:sp>
      <p:pic>
        <p:nvPicPr>
          <p:cNvPr id="8" name="図 7">
            <a:extLst>
              <a:ext uri="{FF2B5EF4-FFF2-40B4-BE49-F238E27FC236}">
                <a16:creationId xmlns:a16="http://schemas.microsoft.com/office/drawing/2014/main" id="{AC21FDEE-3B60-125B-52FB-C285270AD54D}"/>
              </a:ext>
            </a:extLst>
          </p:cNvPr>
          <p:cNvPicPr>
            <a:picLocks noChangeAspect="1"/>
          </p:cNvPicPr>
          <p:nvPr/>
        </p:nvPicPr>
        <p:blipFill>
          <a:blip r:embed="rId4"/>
          <a:stretch>
            <a:fillRect/>
          </a:stretch>
        </p:blipFill>
        <p:spPr>
          <a:xfrm>
            <a:off x="7355160" y="2385029"/>
            <a:ext cx="1449426" cy="1449426"/>
          </a:xfrm>
          <a:prstGeom prst="rect">
            <a:avLst/>
          </a:prstGeom>
        </p:spPr>
      </p:pic>
      <p:pic>
        <p:nvPicPr>
          <p:cNvPr id="10" name="図 9">
            <a:extLst>
              <a:ext uri="{FF2B5EF4-FFF2-40B4-BE49-F238E27FC236}">
                <a16:creationId xmlns:a16="http://schemas.microsoft.com/office/drawing/2014/main" id="{8697D9AD-CA97-3C78-08B1-D66C6DAFFC45}"/>
              </a:ext>
            </a:extLst>
          </p:cNvPr>
          <p:cNvPicPr>
            <a:picLocks noChangeAspect="1"/>
          </p:cNvPicPr>
          <p:nvPr/>
        </p:nvPicPr>
        <p:blipFill>
          <a:blip r:embed="rId4"/>
          <a:stretch>
            <a:fillRect/>
          </a:stretch>
        </p:blipFill>
        <p:spPr>
          <a:xfrm>
            <a:off x="8213765" y="3324362"/>
            <a:ext cx="1600684" cy="1600684"/>
          </a:xfrm>
          <a:prstGeom prst="rect">
            <a:avLst/>
          </a:prstGeom>
        </p:spPr>
      </p:pic>
      <p:pic>
        <p:nvPicPr>
          <p:cNvPr id="11" name="図 10">
            <a:extLst>
              <a:ext uri="{FF2B5EF4-FFF2-40B4-BE49-F238E27FC236}">
                <a16:creationId xmlns:a16="http://schemas.microsoft.com/office/drawing/2014/main" id="{F07E7AC4-F502-29DF-F940-0A32E2DFA2B9}"/>
              </a:ext>
            </a:extLst>
          </p:cNvPr>
          <p:cNvPicPr>
            <a:picLocks noChangeAspect="1"/>
          </p:cNvPicPr>
          <p:nvPr/>
        </p:nvPicPr>
        <p:blipFill>
          <a:blip r:embed="rId4"/>
          <a:stretch>
            <a:fillRect/>
          </a:stretch>
        </p:blipFill>
        <p:spPr>
          <a:xfrm>
            <a:off x="8456600" y="1132612"/>
            <a:ext cx="1600685" cy="1600685"/>
          </a:xfrm>
          <a:prstGeom prst="rect">
            <a:avLst/>
          </a:prstGeom>
        </p:spPr>
      </p:pic>
    </p:spTree>
    <p:extLst>
      <p:ext uri="{BB962C8B-B14F-4D97-AF65-F5344CB8AC3E}">
        <p14:creationId xmlns:p14="http://schemas.microsoft.com/office/powerpoint/2010/main" val="91680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0F3B-96A7-744D-B5F8-9E24DACA2459}"/>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4EF4AA5-48F6-DE95-D061-0593D044E5C5}"/>
              </a:ext>
            </a:extLst>
          </p:cNvPr>
          <p:cNvSpPr/>
          <p:nvPr/>
        </p:nvSpPr>
        <p:spPr>
          <a:xfrm>
            <a:off x="272633" y="163357"/>
            <a:ext cx="7096094" cy="146664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CE94B047-219C-0E40-5DB6-83881E0C702C}"/>
              </a:ext>
            </a:extLst>
          </p:cNvPr>
          <p:cNvSpPr>
            <a:spLocks noGrp="1"/>
          </p:cNvSpPr>
          <p:nvPr>
            <p:ph type="title"/>
          </p:nvPr>
        </p:nvSpPr>
        <p:spPr>
          <a:xfrm>
            <a:off x="834993" y="457005"/>
            <a:ext cx="8236013" cy="1004038"/>
          </a:xfrm>
        </p:spPr>
        <p:txBody>
          <a:bodyPr>
            <a:noAutofit/>
          </a:bodyPr>
          <a:lstStyle/>
          <a:p>
            <a:r>
              <a:rPr lang="ja-JP" altLang="en-US" sz="6000" dirty="0">
                <a:solidFill>
                  <a:schemeClr val="bg1"/>
                </a:solidFill>
                <a:latin typeface="コーポレート・ロゴＢ" panose="02000600000000000000" pitchFamily="2" charset="-128"/>
                <a:ea typeface="コーポレート・ロゴＢ" panose="02000600000000000000" pitchFamily="2" charset="-128"/>
              </a:rPr>
              <a:t>実際の水回り写真</a:t>
            </a:r>
          </a:p>
        </p:txBody>
      </p:sp>
      <p:pic>
        <p:nvPicPr>
          <p:cNvPr id="7" name="コンテンツ プレースホルダー 6">
            <a:extLst>
              <a:ext uri="{FF2B5EF4-FFF2-40B4-BE49-F238E27FC236}">
                <a16:creationId xmlns:a16="http://schemas.microsoft.com/office/drawing/2014/main" id="{CA42C047-9EA4-1496-C312-ED8F6AFCEE2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1996" y="2319020"/>
            <a:ext cx="3282890" cy="4375623"/>
          </a:xfrm>
        </p:spPr>
      </p:pic>
      <p:sp>
        <p:nvSpPr>
          <p:cNvPr id="11" name="タイトル 1">
            <a:extLst>
              <a:ext uri="{FF2B5EF4-FFF2-40B4-BE49-F238E27FC236}">
                <a16:creationId xmlns:a16="http://schemas.microsoft.com/office/drawing/2014/main" id="{00DA6BF1-5F0B-C0DD-6ABF-2951F3C0289F}"/>
              </a:ext>
            </a:extLst>
          </p:cNvPr>
          <p:cNvSpPr txBox="1">
            <a:spLocks/>
          </p:cNvSpPr>
          <p:nvPr/>
        </p:nvSpPr>
        <p:spPr>
          <a:xfrm>
            <a:off x="1020160" y="1753209"/>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お風呂</a:t>
            </a:r>
          </a:p>
        </p:txBody>
      </p:sp>
      <p:sp>
        <p:nvSpPr>
          <p:cNvPr id="12" name="タイトル 1">
            <a:extLst>
              <a:ext uri="{FF2B5EF4-FFF2-40B4-BE49-F238E27FC236}">
                <a16:creationId xmlns:a16="http://schemas.microsoft.com/office/drawing/2014/main" id="{DCB1AD8A-957F-5905-F32B-AE4D09ECA450}"/>
              </a:ext>
            </a:extLst>
          </p:cNvPr>
          <p:cNvSpPr txBox="1">
            <a:spLocks/>
          </p:cNvSpPr>
          <p:nvPr/>
        </p:nvSpPr>
        <p:spPr>
          <a:xfrm>
            <a:off x="4389351" y="1753209"/>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洗面台</a:t>
            </a:r>
          </a:p>
        </p:txBody>
      </p:sp>
      <p:sp>
        <p:nvSpPr>
          <p:cNvPr id="14" name="タイトル 1">
            <a:extLst>
              <a:ext uri="{FF2B5EF4-FFF2-40B4-BE49-F238E27FC236}">
                <a16:creationId xmlns:a16="http://schemas.microsoft.com/office/drawing/2014/main" id="{E1A1497C-562F-348C-5D98-93BC9655A386}"/>
              </a:ext>
            </a:extLst>
          </p:cNvPr>
          <p:cNvSpPr txBox="1">
            <a:spLocks/>
          </p:cNvSpPr>
          <p:nvPr/>
        </p:nvSpPr>
        <p:spPr>
          <a:xfrm>
            <a:off x="7758542" y="1753209"/>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トイレ</a:t>
            </a:r>
          </a:p>
        </p:txBody>
      </p:sp>
      <p:pic>
        <p:nvPicPr>
          <p:cNvPr id="10" name="図 9">
            <a:extLst>
              <a:ext uri="{FF2B5EF4-FFF2-40B4-BE49-F238E27FC236}">
                <a16:creationId xmlns:a16="http://schemas.microsoft.com/office/drawing/2014/main" id="{50BB0B9F-8B73-E550-1EB6-84D7969A96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4417" y="2315987"/>
            <a:ext cx="3305343" cy="4405550"/>
          </a:xfrm>
          <a:prstGeom prst="rect">
            <a:avLst/>
          </a:prstGeom>
        </p:spPr>
      </p:pic>
      <p:pic>
        <p:nvPicPr>
          <p:cNvPr id="17" name="図 16">
            <a:extLst>
              <a:ext uri="{FF2B5EF4-FFF2-40B4-BE49-F238E27FC236}">
                <a16:creationId xmlns:a16="http://schemas.microsoft.com/office/drawing/2014/main" id="{330FC9EF-7ACA-2F4C-D21D-CAA8D8DF9A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0101" y="2314754"/>
            <a:ext cx="3019195" cy="4405549"/>
          </a:xfrm>
          <a:prstGeom prst="rect">
            <a:avLst/>
          </a:prstGeom>
        </p:spPr>
      </p:pic>
    </p:spTree>
    <p:extLst>
      <p:ext uri="{BB962C8B-B14F-4D97-AF65-F5344CB8AC3E}">
        <p14:creationId xmlns:p14="http://schemas.microsoft.com/office/powerpoint/2010/main" val="34418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55BFE-DB7D-363B-F898-548841E73D9F}"/>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04A36D0-DD8F-EAD7-4478-CD6D9B4EF692}"/>
              </a:ext>
            </a:extLst>
          </p:cNvPr>
          <p:cNvSpPr/>
          <p:nvPr/>
        </p:nvSpPr>
        <p:spPr>
          <a:xfrm>
            <a:off x="551330" y="309282"/>
            <a:ext cx="6670490" cy="1583587"/>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C356D832-07E6-995C-0C2B-2964ABD72B0E}"/>
              </a:ext>
            </a:extLst>
          </p:cNvPr>
          <p:cNvSpPr>
            <a:spLocks noGrp="1"/>
          </p:cNvSpPr>
          <p:nvPr>
            <p:ph type="title"/>
          </p:nvPr>
        </p:nvSpPr>
        <p:spPr>
          <a:xfrm>
            <a:off x="-217985" y="510088"/>
            <a:ext cx="8236013" cy="1004038"/>
          </a:xfrm>
        </p:spPr>
        <p:txBody>
          <a:bodyPr>
            <a:noAutofit/>
          </a:bodyPr>
          <a:lstStyle/>
          <a:p>
            <a:pPr algn="ctr"/>
            <a:r>
              <a:rPr lang="ja-JP" altLang="en-US" sz="7200" dirty="0">
                <a:solidFill>
                  <a:schemeClr val="bg1"/>
                </a:solidFill>
                <a:latin typeface="コーポレート・ロゴＢ" panose="02000600000000000000" pitchFamily="2" charset="-128"/>
                <a:ea typeface="コーポレート・ロゴＢ" panose="02000600000000000000" pitchFamily="2" charset="-128"/>
              </a:rPr>
              <a:t>サービス内容</a:t>
            </a:r>
            <a:br>
              <a:rPr lang="en-US" altLang="ja-JP" sz="7200" dirty="0">
                <a:solidFill>
                  <a:schemeClr val="bg1"/>
                </a:solidFill>
                <a:latin typeface="コーポレート・ロゴＢ" panose="02000600000000000000" pitchFamily="2" charset="-128"/>
                <a:ea typeface="コーポレート・ロゴＢ" panose="02000600000000000000" pitchFamily="2" charset="-128"/>
              </a:rPr>
            </a:br>
            <a:endParaRPr lang="ja-JP" altLang="en-US" sz="7200"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3" name="コンテンツ プレースホルダー 2">
            <a:extLst>
              <a:ext uri="{FF2B5EF4-FFF2-40B4-BE49-F238E27FC236}">
                <a16:creationId xmlns:a16="http://schemas.microsoft.com/office/drawing/2014/main" id="{E9CB61ED-012F-7A6E-2C87-6CA8CA70695B}"/>
              </a:ext>
            </a:extLst>
          </p:cNvPr>
          <p:cNvSpPr>
            <a:spLocks noGrp="1"/>
          </p:cNvSpPr>
          <p:nvPr>
            <p:ph idx="1"/>
          </p:nvPr>
        </p:nvSpPr>
        <p:spPr>
          <a:xfrm>
            <a:off x="590060" y="2093675"/>
            <a:ext cx="7427967" cy="3082826"/>
          </a:xfrm>
        </p:spPr>
        <p:txBody>
          <a:bodyPr>
            <a:noAutofit/>
          </a:bodyPr>
          <a:lstStyle/>
          <a:p>
            <a:r>
              <a:rPr lang="ja-JP" altLang="en-US" sz="5400" dirty="0">
                <a:latin typeface="コーポレート・ロゴＢ" panose="02000600000000000000" pitchFamily="2" charset="-128"/>
                <a:ea typeface="コーポレート・ロゴＢ" panose="02000600000000000000" pitchFamily="2" charset="-128"/>
              </a:rPr>
              <a:t>服薬管理・金銭管理</a:t>
            </a:r>
            <a:endParaRPr lang="en-US" altLang="ja-JP" sz="5400" dirty="0">
              <a:latin typeface="コーポレート・ロゴＢ" panose="02000600000000000000" pitchFamily="2" charset="-128"/>
              <a:ea typeface="コーポレート・ロゴＢ" panose="02000600000000000000" pitchFamily="2" charset="-128"/>
            </a:endParaRPr>
          </a:p>
          <a:p>
            <a:r>
              <a:rPr lang="ja-JP" altLang="en-US" sz="5400" dirty="0">
                <a:latin typeface="コーポレート・ロゴＢ" panose="02000600000000000000" pitchFamily="2" charset="-128"/>
                <a:ea typeface="コーポレート・ロゴＢ" panose="02000600000000000000" pitchFamily="2" charset="-128"/>
              </a:rPr>
              <a:t>月</a:t>
            </a:r>
            <a:r>
              <a:rPr lang="en-US" altLang="ja-JP" sz="5400" dirty="0">
                <a:latin typeface="コーポレート・ロゴＢ" panose="02000600000000000000" pitchFamily="2" charset="-128"/>
                <a:ea typeface="コーポレート・ロゴＢ" panose="02000600000000000000" pitchFamily="2" charset="-128"/>
              </a:rPr>
              <a:t>1</a:t>
            </a:r>
            <a:r>
              <a:rPr lang="ja-JP" altLang="en-US" sz="5400" dirty="0">
                <a:latin typeface="コーポレート・ロゴＢ" panose="02000600000000000000" pitchFamily="2" charset="-128"/>
                <a:ea typeface="コーポレート・ロゴＢ" panose="02000600000000000000" pitchFamily="2" charset="-128"/>
              </a:rPr>
              <a:t>回訪問看護</a:t>
            </a:r>
            <a:endParaRPr lang="en-US" altLang="ja-JP" sz="5400" dirty="0">
              <a:latin typeface="コーポレート・ロゴＢ" panose="02000600000000000000" pitchFamily="2" charset="-128"/>
              <a:ea typeface="コーポレート・ロゴＢ" panose="02000600000000000000" pitchFamily="2" charset="-128"/>
            </a:endParaRPr>
          </a:p>
          <a:p>
            <a:r>
              <a:rPr lang="en-US" altLang="ja-JP" sz="5400" dirty="0">
                <a:latin typeface="コーポレート・ロゴＢ" panose="02000600000000000000" pitchFamily="2" charset="-128"/>
                <a:ea typeface="コーポレート・ロゴＢ" panose="02000600000000000000" pitchFamily="2" charset="-128"/>
              </a:rPr>
              <a:t>16</a:t>
            </a:r>
            <a:r>
              <a:rPr lang="ja-JP" altLang="en-US" sz="5400" dirty="0">
                <a:latin typeface="コーポレート・ロゴＢ" panose="02000600000000000000" pitchFamily="2" charset="-128"/>
                <a:ea typeface="コーポレート・ロゴＢ" panose="02000600000000000000" pitchFamily="2" charset="-128"/>
              </a:rPr>
              <a:t>時～</a:t>
            </a:r>
            <a:r>
              <a:rPr lang="en-US" altLang="ja-JP" sz="5400" dirty="0">
                <a:latin typeface="コーポレート・ロゴＢ" panose="02000600000000000000" pitchFamily="2" charset="-128"/>
                <a:ea typeface="コーポレート・ロゴＢ" panose="02000600000000000000" pitchFamily="2" charset="-128"/>
              </a:rPr>
              <a:t>9</a:t>
            </a:r>
            <a:r>
              <a:rPr lang="ja-JP" altLang="en-US" sz="5400" dirty="0">
                <a:latin typeface="コーポレート・ロゴＢ" panose="02000600000000000000" pitchFamily="2" charset="-128"/>
                <a:ea typeface="コーポレート・ロゴＢ" panose="02000600000000000000" pitchFamily="2" charset="-128"/>
              </a:rPr>
              <a:t>時スタッフ常駐</a:t>
            </a:r>
            <a:endParaRPr lang="en-US" altLang="ja-JP" sz="5400" dirty="0">
              <a:latin typeface="コーポレート・ロゴＢ" panose="02000600000000000000" pitchFamily="2" charset="-128"/>
              <a:ea typeface="コーポレート・ロゴＢ" panose="02000600000000000000" pitchFamily="2" charset="-128"/>
            </a:endParaRPr>
          </a:p>
          <a:p>
            <a:r>
              <a:rPr lang="ja-JP" altLang="en-US" sz="5400" dirty="0">
                <a:latin typeface="コーポレート・ロゴＢ" panose="02000600000000000000" pitchFamily="2" charset="-128"/>
                <a:ea typeface="コーポレート・ロゴＢ" panose="02000600000000000000" pitchFamily="2" charset="-128"/>
              </a:rPr>
              <a:t>食事提供・掃除洗濯</a:t>
            </a:r>
            <a:endParaRPr lang="en-US" altLang="ja-JP" sz="5400" dirty="0">
              <a:latin typeface="コーポレート・ロゴＢ" panose="02000600000000000000" pitchFamily="2" charset="-128"/>
              <a:ea typeface="コーポレート・ロゴＢ" panose="02000600000000000000" pitchFamily="2" charset="-128"/>
            </a:endParaRPr>
          </a:p>
          <a:p>
            <a:pPr marL="0" indent="0">
              <a:buNone/>
            </a:pPr>
            <a:r>
              <a:rPr lang="ja-JP" altLang="en-US" sz="2843" dirty="0">
                <a:latin typeface="コーポレート・ロゴＢ" panose="02000600000000000000" pitchFamily="2" charset="-128"/>
                <a:ea typeface="コーポレート・ロゴＢ" panose="02000600000000000000" pitchFamily="2" charset="-128"/>
              </a:rPr>
              <a:t>土日・夜間もスタッフが常駐します。</a:t>
            </a:r>
            <a:endParaRPr lang="en-US" altLang="ja-JP" sz="2843" dirty="0">
              <a:latin typeface="コーポレート・ロゴＢ" panose="02000600000000000000" pitchFamily="2" charset="-128"/>
              <a:ea typeface="コーポレート・ロゴＢ" panose="02000600000000000000" pitchFamily="2" charset="-128"/>
            </a:endParaRPr>
          </a:p>
          <a:p>
            <a:endParaRPr lang="en-US" altLang="ja-JP" sz="4738" dirty="0">
              <a:latin typeface="コーポレート・ロゴＢ" panose="02000600000000000000" pitchFamily="2" charset="-128"/>
              <a:ea typeface="コーポレート・ロゴＢ" panose="02000600000000000000" pitchFamily="2" charset="-128"/>
            </a:endParaRPr>
          </a:p>
        </p:txBody>
      </p:sp>
      <p:pic>
        <p:nvPicPr>
          <p:cNvPr id="6" name="図 5">
            <a:extLst>
              <a:ext uri="{FF2B5EF4-FFF2-40B4-BE49-F238E27FC236}">
                <a16:creationId xmlns:a16="http://schemas.microsoft.com/office/drawing/2014/main" id="{CC077B86-6894-1E4B-FBC3-4CB0D56AA728}"/>
              </a:ext>
            </a:extLst>
          </p:cNvPr>
          <p:cNvPicPr>
            <a:picLocks noChangeAspect="1"/>
          </p:cNvPicPr>
          <p:nvPr/>
        </p:nvPicPr>
        <p:blipFill>
          <a:blip r:embed="rId2"/>
          <a:stretch>
            <a:fillRect/>
          </a:stretch>
        </p:blipFill>
        <p:spPr>
          <a:xfrm>
            <a:off x="6995290" y="96336"/>
            <a:ext cx="3008571" cy="2835579"/>
          </a:xfrm>
          <a:prstGeom prst="rect">
            <a:avLst/>
          </a:prstGeom>
        </p:spPr>
      </p:pic>
      <p:pic>
        <p:nvPicPr>
          <p:cNvPr id="9" name="図 8">
            <a:extLst>
              <a:ext uri="{FF2B5EF4-FFF2-40B4-BE49-F238E27FC236}">
                <a16:creationId xmlns:a16="http://schemas.microsoft.com/office/drawing/2014/main" id="{14F6059E-8C8E-3703-0796-EA007FC3694E}"/>
              </a:ext>
            </a:extLst>
          </p:cNvPr>
          <p:cNvPicPr>
            <a:picLocks noChangeAspect="1"/>
          </p:cNvPicPr>
          <p:nvPr/>
        </p:nvPicPr>
        <p:blipFill>
          <a:blip r:embed="rId3"/>
          <a:stretch>
            <a:fillRect/>
          </a:stretch>
        </p:blipFill>
        <p:spPr>
          <a:xfrm>
            <a:off x="7594329" y="2697105"/>
            <a:ext cx="2409532" cy="3650807"/>
          </a:xfrm>
          <a:prstGeom prst="rect">
            <a:avLst/>
          </a:prstGeom>
        </p:spPr>
      </p:pic>
    </p:spTree>
    <p:extLst>
      <p:ext uri="{BB962C8B-B14F-4D97-AF65-F5344CB8AC3E}">
        <p14:creationId xmlns:p14="http://schemas.microsoft.com/office/powerpoint/2010/main" val="392248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19498-37BB-6F1D-5073-5C1A38CEEF17}"/>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CFA98016-2204-67F3-D31D-0D2C5EA1F5CD}"/>
              </a:ext>
            </a:extLst>
          </p:cNvPr>
          <p:cNvSpPr/>
          <p:nvPr/>
        </p:nvSpPr>
        <p:spPr>
          <a:xfrm>
            <a:off x="674146" y="242048"/>
            <a:ext cx="6547673" cy="1281327"/>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16C09F5B-47DA-9C43-F47E-2A75B0EFDD56}"/>
              </a:ext>
            </a:extLst>
          </p:cNvPr>
          <p:cNvSpPr>
            <a:spLocks noGrp="1"/>
          </p:cNvSpPr>
          <p:nvPr>
            <p:ph type="title"/>
          </p:nvPr>
        </p:nvSpPr>
        <p:spPr>
          <a:xfrm>
            <a:off x="-170025" y="380692"/>
            <a:ext cx="8236013" cy="1004038"/>
          </a:xfrm>
        </p:spPr>
        <p:txBody>
          <a:bodyPr>
            <a:noAutofit/>
          </a:bodyPr>
          <a:lstStyle/>
          <a:p>
            <a:pPr algn="ctr"/>
            <a:r>
              <a:rPr lang="en-US" altLang="ja-JP" sz="6000" dirty="0">
                <a:solidFill>
                  <a:schemeClr val="bg1"/>
                </a:solidFill>
                <a:latin typeface="コーポレート・ロゴＢ" panose="02000600000000000000" pitchFamily="2" charset="-128"/>
                <a:ea typeface="コーポレート・ロゴＢ" panose="02000600000000000000" pitchFamily="2" charset="-128"/>
              </a:rPr>
              <a:t>1</a:t>
            </a:r>
            <a:r>
              <a:rPr lang="ja-JP" altLang="en-US" sz="6000" dirty="0">
                <a:solidFill>
                  <a:schemeClr val="bg1"/>
                </a:solidFill>
                <a:latin typeface="コーポレート・ロゴＢ" panose="02000600000000000000" pitchFamily="2" charset="-128"/>
                <a:ea typeface="コーポレート・ロゴＢ" panose="02000600000000000000" pitchFamily="2" charset="-128"/>
              </a:rPr>
              <a:t>ヶ月の利用料金</a:t>
            </a:r>
          </a:p>
        </p:txBody>
      </p:sp>
      <p:pic>
        <p:nvPicPr>
          <p:cNvPr id="6" name="コンテンツ プレースホルダー 5">
            <a:extLst>
              <a:ext uri="{FF2B5EF4-FFF2-40B4-BE49-F238E27FC236}">
                <a16:creationId xmlns:a16="http://schemas.microsoft.com/office/drawing/2014/main" id="{3D75F484-057F-B2C5-64F5-013358ABC17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31247" y="1759548"/>
            <a:ext cx="8920446" cy="5098451"/>
          </a:xfrm>
        </p:spPr>
      </p:pic>
    </p:spTree>
    <p:extLst>
      <p:ext uri="{BB962C8B-B14F-4D97-AF65-F5344CB8AC3E}">
        <p14:creationId xmlns:p14="http://schemas.microsoft.com/office/powerpoint/2010/main" val="258489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BF1BF-07DA-953F-52B8-148E76E2716C}"/>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1CE312BE-915B-B5B2-E8A7-8EACA20FBDA6}"/>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CC0CBB22-DAD3-5075-3EDE-2813892069B3}"/>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8099BF38-9730-8889-AD09-83AE4424F120}"/>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56804FB2-4C34-1917-1096-923C34A9485B}"/>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EDBBB5BA-8902-3995-91A6-EFD88922B18E}"/>
              </a:ext>
            </a:extLst>
          </p:cNvPr>
          <p:cNvPicPr>
            <a:picLocks noChangeAspect="1"/>
          </p:cNvPicPr>
          <p:nvPr/>
        </p:nvPicPr>
        <p:blipFill>
          <a:blip r:embed="rId3"/>
          <a:stretch>
            <a:fillRect/>
          </a:stretch>
        </p:blipFill>
        <p:spPr>
          <a:xfrm>
            <a:off x="371747" y="2759437"/>
            <a:ext cx="1080652" cy="939698"/>
          </a:xfrm>
          <a:prstGeom prst="rect">
            <a:avLst/>
          </a:prstGeom>
        </p:spPr>
      </p:pic>
      <p:sp>
        <p:nvSpPr>
          <p:cNvPr id="14" name="テキスト ボックス 13">
            <a:extLst>
              <a:ext uri="{FF2B5EF4-FFF2-40B4-BE49-F238E27FC236}">
                <a16:creationId xmlns:a16="http://schemas.microsoft.com/office/drawing/2014/main" id="{7771030A-DCD8-182D-D101-E01A20BE26DF}"/>
              </a:ext>
            </a:extLst>
          </p:cNvPr>
          <p:cNvSpPr txBox="1"/>
          <p:nvPr/>
        </p:nvSpPr>
        <p:spPr>
          <a:xfrm>
            <a:off x="1349861" y="1949975"/>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男性棟か女性棟どちらですか？</a:t>
            </a:r>
          </a:p>
        </p:txBody>
      </p:sp>
      <p:sp>
        <p:nvSpPr>
          <p:cNvPr id="16" name="テキスト ボックス 15">
            <a:extLst>
              <a:ext uri="{FF2B5EF4-FFF2-40B4-BE49-F238E27FC236}">
                <a16:creationId xmlns:a16="http://schemas.microsoft.com/office/drawing/2014/main" id="{5E04719E-F7FD-DBEE-4D18-DF1E25A875A9}"/>
              </a:ext>
            </a:extLst>
          </p:cNvPr>
          <p:cNvSpPr txBox="1"/>
          <p:nvPr/>
        </p:nvSpPr>
        <p:spPr>
          <a:xfrm>
            <a:off x="1349861" y="2872670"/>
            <a:ext cx="6603483" cy="2933447"/>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本入居された</a:t>
            </a:r>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1</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人目の方</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の性別で決めます。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現在どちらでも対応可能です。</a:t>
            </a:r>
          </a:p>
          <a:p>
            <a:r>
              <a:rPr kumimoji="1" lang="en-US" altLang="ja-JP" sz="2369" dirty="0">
                <a:solidFill>
                  <a:srgbClr val="FF8D8D"/>
                </a:solidFill>
                <a:latin typeface="コーポレート・ロゴＢ" panose="02000600000000000000" pitchFamily="2" charset="-128"/>
                <a:ea typeface="コーポレート・ロゴＢ" panose="02000600000000000000" pitchFamily="2" charset="-128"/>
              </a:rPr>
              <a:t>※</a:t>
            </a:r>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先着で決定します。</a:t>
            </a:r>
            <a:endParaRPr kumimoji="1" lang="en-US" altLang="ja-JP" sz="2369"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「本入居希望」ではなく「本入居契約」</a:t>
            </a:r>
            <a:endParaRPr kumimoji="1" lang="en-US" altLang="ja-JP" sz="2369"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時点での決定とします。</a:t>
            </a:r>
            <a:endParaRPr kumimoji="1" lang="en-US" altLang="ja-JP" sz="2369"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123284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126F-DE57-2A04-A658-0FE9C9D4E660}"/>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02AAC73-F8D2-510B-BD1D-237E53A6F4EB}"/>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D98E207F-DD05-5851-C64A-AD499112CF10}"/>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CE64B51D-2C62-3B77-0A38-62B31BE2D105}"/>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62CFFD86-3FDC-E92B-E3ED-FF186695A087}"/>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0DEF9CDA-371B-3F16-6E78-5ECE6189688E}"/>
              </a:ext>
            </a:extLst>
          </p:cNvPr>
          <p:cNvPicPr>
            <a:picLocks noChangeAspect="1"/>
          </p:cNvPicPr>
          <p:nvPr/>
        </p:nvPicPr>
        <p:blipFill>
          <a:blip r:embed="rId3"/>
          <a:stretch>
            <a:fillRect/>
          </a:stretch>
        </p:blipFill>
        <p:spPr>
          <a:xfrm>
            <a:off x="371747" y="2759437"/>
            <a:ext cx="1080652" cy="939698"/>
          </a:xfrm>
          <a:prstGeom prst="rect">
            <a:avLst/>
          </a:prstGeom>
        </p:spPr>
      </p:pic>
      <p:sp>
        <p:nvSpPr>
          <p:cNvPr id="14" name="テキスト ボックス 13">
            <a:extLst>
              <a:ext uri="{FF2B5EF4-FFF2-40B4-BE49-F238E27FC236}">
                <a16:creationId xmlns:a16="http://schemas.microsoft.com/office/drawing/2014/main" id="{DC65E1FA-C291-032B-9460-A1FCE73BA94D}"/>
              </a:ext>
            </a:extLst>
          </p:cNvPr>
          <p:cNvSpPr txBox="1"/>
          <p:nvPr/>
        </p:nvSpPr>
        <p:spPr>
          <a:xfrm>
            <a:off x="1349861" y="1949975"/>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支援対象者は誰ですか？</a:t>
            </a:r>
          </a:p>
        </p:txBody>
      </p:sp>
      <p:sp>
        <p:nvSpPr>
          <p:cNvPr id="16" name="テキスト ボックス 15">
            <a:extLst>
              <a:ext uri="{FF2B5EF4-FFF2-40B4-BE49-F238E27FC236}">
                <a16:creationId xmlns:a16="http://schemas.microsoft.com/office/drawing/2014/main" id="{660C2241-05E2-A96B-AA84-FF12E9C9E7A7}"/>
              </a:ext>
            </a:extLst>
          </p:cNvPr>
          <p:cNvSpPr txBox="1"/>
          <p:nvPr/>
        </p:nvSpPr>
        <p:spPr>
          <a:xfrm>
            <a:off x="1349861" y="2872668"/>
            <a:ext cx="6603483" cy="1985543"/>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精神・知的・発達</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身体・難病です。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en-US" altLang="ja-JP" sz="2369" dirty="0">
                <a:solidFill>
                  <a:srgbClr val="FF8D8D"/>
                </a:solidFill>
                <a:latin typeface="コーポレート・ロゴＢ" panose="02000600000000000000" pitchFamily="2" charset="-128"/>
                <a:ea typeface="コーポレート・ロゴＢ" panose="02000600000000000000" pitchFamily="2" charset="-128"/>
              </a:rPr>
              <a:t>※</a:t>
            </a:r>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建物入口が坂となっており、周辺も坂があるため</a:t>
            </a:r>
            <a:endParaRPr kumimoji="1" lang="en-US" altLang="ja-JP" sz="2369"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障がいの程度によっては難しいと思われます。</a:t>
            </a:r>
            <a:endParaRPr kumimoji="1" lang="en-US" altLang="ja-JP" sz="2369"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145560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6A5A9-C1F2-9863-19DC-0BA86AE8683E}"/>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778B58B3-0123-7359-5018-93C30C762221}"/>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BDAD101A-6090-5ADC-26EB-2AE99725A74E}"/>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C46A9AEA-D71B-D06D-A0DE-A78B54EB23B8}"/>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EE92CD6A-0608-B023-C5E0-47102D53FB35}"/>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E69EFE46-31F7-4DC0-4718-ACFC0DCD5044}"/>
              </a:ext>
            </a:extLst>
          </p:cNvPr>
          <p:cNvPicPr>
            <a:picLocks noChangeAspect="1"/>
          </p:cNvPicPr>
          <p:nvPr/>
        </p:nvPicPr>
        <p:blipFill>
          <a:blip r:embed="rId3"/>
          <a:stretch>
            <a:fillRect/>
          </a:stretch>
        </p:blipFill>
        <p:spPr>
          <a:xfrm>
            <a:off x="371747" y="2759437"/>
            <a:ext cx="1080652" cy="939698"/>
          </a:xfrm>
          <a:prstGeom prst="rect">
            <a:avLst/>
          </a:prstGeom>
        </p:spPr>
      </p:pic>
      <p:sp>
        <p:nvSpPr>
          <p:cNvPr id="14" name="テキスト ボックス 13">
            <a:extLst>
              <a:ext uri="{FF2B5EF4-FFF2-40B4-BE49-F238E27FC236}">
                <a16:creationId xmlns:a16="http://schemas.microsoft.com/office/drawing/2014/main" id="{F8B2411B-E6E8-6DCC-DFB3-E8D23F98234D}"/>
              </a:ext>
            </a:extLst>
          </p:cNvPr>
          <p:cNvSpPr txBox="1"/>
          <p:nvPr/>
        </p:nvSpPr>
        <p:spPr>
          <a:xfrm>
            <a:off x="1349861" y="1949975"/>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日中はスタッフがいますか？</a:t>
            </a:r>
          </a:p>
        </p:txBody>
      </p:sp>
      <p:sp>
        <p:nvSpPr>
          <p:cNvPr id="16" name="テキスト ボックス 15">
            <a:extLst>
              <a:ext uri="{FF2B5EF4-FFF2-40B4-BE49-F238E27FC236}">
                <a16:creationId xmlns:a16="http://schemas.microsoft.com/office/drawing/2014/main" id="{9F623507-7CE0-A95C-74DD-38E1B0A265AA}"/>
              </a:ext>
            </a:extLst>
          </p:cNvPr>
          <p:cNvSpPr txBox="1"/>
          <p:nvPr/>
        </p:nvSpPr>
        <p:spPr>
          <a:xfrm>
            <a:off x="1349861" y="2872670"/>
            <a:ext cx="6603483" cy="2787500"/>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いる場合といない場合があります。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9</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時～</a:t>
            </a:r>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16</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時は</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基本的にスタッフはいませんが、</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管理者がいる場合があります。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en-US" altLang="ja-JP" sz="2369" dirty="0">
                <a:solidFill>
                  <a:srgbClr val="FF8D8D"/>
                </a:solidFill>
                <a:latin typeface="コーポレート・ロゴＢ" panose="02000600000000000000" pitchFamily="2" charset="-128"/>
                <a:ea typeface="コーポレート・ロゴＢ" panose="02000600000000000000" pitchFamily="2" charset="-128"/>
              </a:rPr>
              <a:t>※</a:t>
            </a:r>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土日祝、平日ともに同じ体制となります。</a:t>
            </a:r>
            <a:endParaRPr kumimoji="1" lang="en-US" altLang="ja-JP" sz="2369"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4086433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C43C4-7AE0-03FA-B33C-9E9AF5424AE7}"/>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DC6C522-653C-15E4-A627-1073E70F52DE}"/>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38CD515B-BD87-D3FF-AC4E-15EE567D90CB}"/>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88DD7505-8437-72F3-1224-71D6D8B5C801}"/>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D9F486AE-F041-F155-E12F-1F6579BF03FA}"/>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D0ACE1F5-F553-6682-0FF7-DD9AE3830E8F}"/>
              </a:ext>
            </a:extLst>
          </p:cNvPr>
          <p:cNvPicPr>
            <a:picLocks noChangeAspect="1"/>
          </p:cNvPicPr>
          <p:nvPr/>
        </p:nvPicPr>
        <p:blipFill>
          <a:blip r:embed="rId3"/>
          <a:stretch>
            <a:fillRect/>
          </a:stretch>
        </p:blipFill>
        <p:spPr>
          <a:xfrm>
            <a:off x="371747" y="2759437"/>
            <a:ext cx="1080652" cy="939698"/>
          </a:xfrm>
          <a:prstGeom prst="rect">
            <a:avLst/>
          </a:prstGeom>
        </p:spPr>
      </p:pic>
      <p:sp>
        <p:nvSpPr>
          <p:cNvPr id="14" name="テキスト ボックス 13">
            <a:extLst>
              <a:ext uri="{FF2B5EF4-FFF2-40B4-BE49-F238E27FC236}">
                <a16:creationId xmlns:a16="http://schemas.microsoft.com/office/drawing/2014/main" id="{7E923FDF-B7DF-B715-23DB-8A74D305CB40}"/>
              </a:ext>
            </a:extLst>
          </p:cNvPr>
          <p:cNvSpPr txBox="1"/>
          <p:nvPr/>
        </p:nvSpPr>
        <p:spPr>
          <a:xfrm>
            <a:off x="1349864" y="1949975"/>
            <a:ext cx="7103700"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重度の方の受け入れは可能ですか？</a:t>
            </a:r>
          </a:p>
        </p:txBody>
      </p:sp>
      <p:sp>
        <p:nvSpPr>
          <p:cNvPr id="16" name="テキスト ボックス 15">
            <a:extLst>
              <a:ext uri="{FF2B5EF4-FFF2-40B4-BE49-F238E27FC236}">
                <a16:creationId xmlns:a16="http://schemas.microsoft.com/office/drawing/2014/main" id="{DC03BEB6-8B8E-F286-33FD-D8D4699FDA0F}"/>
              </a:ext>
            </a:extLst>
          </p:cNvPr>
          <p:cNvSpPr txBox="1"/>
          <p:nvPr/>
        </p:nvSpPr>
        <p:spPr>
          <a:xfrm>
            <a:off x="1349861" y="2872670"/>
            <a:ext cx="6603483" cy="2787500"/>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可能ですが、日中スタッフが</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いない時間帯があります。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障がいの程度により</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ご相談させてください。</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en-US" altLang="ja-JP" sz="2369" dirty="0">
                <a:solidFill>
                  <a:srgbClr val="FF8D8D"/>
                </a:solidFill>
                <a:latin typeface="コーポレート・ロゴＢ" panose="02000600000000000000" pitchFamily="2" charset="-128"/>
                <a:ea typeface="コーポレート・ロゴＢ" panose="02000600000000000000" pitchFamily="2" charset="-128"/>
              </a:rPr>
              <a:t>※</a:t>
            </a:r>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区分</a:t>
            </a:r>
            <a:r>
              <a:rPr kumimoji="1" lang="en-US" altLang="ja-JP" sz="2369" dirty="0">
                <a:solidFill>
                  <a:srgbClr val="FF8D8D"/>
                </a:solidFill>
                <a:latin typeface="コーポレート・ロゴＢ" panose="02000600000000000000" pitchFamily="2" charset="-128"/>
                <a:ea typeface="コーポレート・ロゴＢ" panose="02000600000000000000" pitchFamily="2" charset="-128"/>
              </a:rPr>
              <a:t>4</a:t>
            </a:r>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以上の方は</a:t>
            </a:r>
            <a:r>
              <a:rPr kumimoji="1" lang="en-US" altLang="ja-JP" sz="2369" dirty="0">
                <a:solidFill>
                  <a:srgbClr val="FF8D8D"/>
                </a:solidFill>
                <a:latin typeface="コーポレート・ロゴＢ" panose="02000600000000000000" pitchFamily="2" charset="-128"/>
                <a:ea typeface="コーポレート・ロゴＢ" panose="02000600000000000000" pitchFamily="2" charset="-128"/>
              </a:rPr>
              <a:t>2</a:t>
            </a:r>
            <a:r>
              <a:rPr kumimoji="1" lang="ja-JP" altLang="en-US" sz="2369" dirty="0">
                <a:solidFill>
                  <a:srgbClr val="FF8D8D"/>
                </a:solidFill>
                <a:latin typeface="コーポレート・ロゴＢ" panose="02000600000000000000" pitchFamily="2" charset="-128"/>
                <a:ea typeface="コーポレート・ロゴＢ" panose="02000600000000000000" pitchFamily="2" charset="-128"/>
              </a:rPr>
              <a:t>名まで受け入れ可能です。</a:t>
            </a:r>
            <a:endParaRPr kumimoji="1" lang="en-US" altLang="ja-JP" sz="2369"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4032227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7612-7BAC-ECC7-CD7E-F792173322A3}"/>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EBC7FEC-7B25-B5F2-6EB7-7866E6EAB17C}"/>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D58BBC12-4D16-CF81-97E3-4D62E991FD34}"/>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0647E6E9-52F1-F09E-B0B7-B08C02799247}"/>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12E55FAD-FB81-60DD-F901-E5E94EF1AFF3}"/>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7B61FF03-45DA-7204-89C0-8EFB9D10DA33}"/>
              </a:ext>
            </a:extLst>
          </p:cNvPr>
          <p:cNvPicPr>
            <a:picLocks noChangeAspect="1"/>
          </p:cNvPicPr>
          <p:nvPr/>
        </p:nvPicPr>
        <p:blipFill>
          <a:blip r:embed="rId3"/>
          <a:stretch>
            <a:fillRect/>
          </a:stretch>
        </p:blipFill>
        <p:spPr>
          <a:xfrm>
            <a:off x="371747" y="2759437"/>
            <a:ext cx="1080652" cy="939698"/>
          </a:xfrm>
          <a:prstGeom prst="rect">
            <a:avLst/>
          </a:prstGeom>
        </p:spPr>
      </p:pic>
      <p:sp>
        <p:nvSpPr>
          <p:cNvPr id="14" name="テキスト ボックス 13">
            <a:extLst>
              <a:ext uri="{FF2B5EF4-FFF2-40B4-BE49-F238E27FC236}">
                <a16:creationId xmlns:a16="http://schemas.microsoft.com/office/drawing/2014/main" id="{32213364-8AFD-F799-A2AD-ED85434FBB28}"/>
              </a:ext>
            </a:extLst>
          </p:cNvPr>
          <p:cNvSpPr txBox="1"/>
          <p:nvPr/>
        </p:nvSpPr>
        <p:spPr>
          <a:xfrm>
            <a:off x="1349861" y="1949975"/>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居室は和室・洋室どちらですか？</a:t>
            </a:r>
          </a:p>
        </p:txBody>
      </p:sp>
      <p:sp>
        <p:nvSpPr>
          <p:cNvPr id="16" name="テキスト ボックス 15">
            <a:extLst>
              <a:ext uri="{FF2B5EF4-FFF2-40B4-BE49-F238E27FC236}">
                <a16:creationId xmlns:a16="http://schemas.microsoft.com/office/drawing/2014/main" id="{49B3EF8F-BBD8-9366-4C24-9C834D08FB85}"/>
              </a:ext>
            </a:extLst>
          </p:cNvPr>
          <p:cNvSpPr txBox="1"/>
          <p:nvPr/>
        </p:nvSpPr>
        <p:spPr>
          <a:xfrm>
            <a:off x="1349861" y="2872666"/>
            <a:ext cx="6603483" cy="1256310"/>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洋室</a:t>
            </a:r>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3</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部屋・和室</a:t>
            </a:r>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1</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部屋です。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居室の写真を添付しておきます。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167186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97D6-2D83-11A0-8DEF-E8886A3C600B}"/>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9545D60-BD29-3B47-4BCC-C76990968598}"/>
              </a:ext>
            </a:extLst>
          </p:cNvPr>
          <p:cNvSpPr/>
          <p:nvPr/>
        </p:nvSpPr>
        <p:spPr>
          <a:xfrm>
            <a:off x="272507" y="212598"/>
            <a:ext cx="7080378" cy="1839838"/>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3FBD3321-BFD9-CCE9-640F-F188D435F539}"/>
              </a:ext>
            </a:extLst>
          </p:cNvPr>
          <p:cNvSpPr>
            <a:spLocks noGrp="1"/>
          </p:cNvSpPr>
          <p:nvPr>
            <p:ph type="title"/>
          </p:nvPr>
        </p:nvSpPr>
        <p:spPr>
          <a:xfrm>
            <a:off x="-265683" y="343738"/>
            <a:ext cx="8236013" cy="1004038"/>
          </a:xfrm>
        </p:spPr>
        <p:txBody>
          <a:bodyPr>
            <a:noAutofit/>
          </a:bodyPr>
          <a:lstStyle/>
          <a:p>
            <a:pPr algn="ctr"/>
            <a:r>
              <a:rPr lang="ja-JP" altLang="en-US" sz="5400" dirty="0">
                <a:solidFill>
                  <a:schemeClr val="bg1"/>
                </a:solidFill>
                <a:latin typeface="コーポレート・ロゴＢ" panose="02000600000000000000" pitchFamily="2" charset="-128"/>
                <a:ea typeface="コーポレート・ロゴＢ" panose="02000600000000000000" pitchFamily="2" charset="-128"/>
              </a:rPr>
              <a:t>山本駅徒歩</a:t>
            </a:r>
            <a:r>
              <a:rPr lang="en-US" altLang="ja-JP" sz="5400" dirty="0">
                <a:solidFill>
                  <a:schemeClr val="bg1"/>
                </a:solidFill>
                <a:latin typeface="コーポレート・ロゴＢ" panose="02000600000000000000" pitchFamily="2" charset="-128"/>
                <a:ea typeface="コーポレート・ロゴＢ" panose="02000600000000000000" pitchFamily="2" charset="-128"/>
              </a:rPr>
              <a:t>10</a:t>
            </a:r>
            <a:r>
              <a:rPr lang="ja-JP" altLang="en-US" sz="5400" dirty="0">
                <a:solidFill>
                  <a:schemeClr val="bg1"/>
                </a:solidFill>
                <a:latin typeface="コーポレート・ロゴＢ" panose="02000600000000000000" pitchFamily="2" charset="-128"/>
                <a:ea typeface="コーポレート・ロゴＢ" panose="02000600000000000000" pitchFamily="2" charset="-128"/>
              </a:rPr>
              <a:t>分！</a:t>
            </a:r>
            <a:br>
              <a:rPr lang="en-US" altLang="ja-JP" sz="5400" dirty="0">
                <a:solidFill>
                  <a:schemeClr val="bg1"/>
                </a:solidFill>
                <a:latin typeface="コーポレート・ロゴＢ" panose="02000600000000000000" pitchFamily="2" charset="-128"/>
                <a:ea typeface="コーポレート・ロゴＢ" panose="02000600000000000000" pitchFamily="2" charset="-128"/>
              </a:rPr>
            </a:br>
            <a:r>
              <a:rPr lang="ja-JP" altLang="en-US" sz="5400" dirty="0">
                <a:solidFill>
                  <a:schemeClr val="bg1"/>
                </a:solidFill>
                <a:latin typeface="コーポレート・ロゴＢ" panose="02000600000000000000" pitchFamily="2" charset="-128"/>
                <a:ea typeface="コーポレート・ロゴＢ" panose="02000600000000000000" pitchFamily="2" charset="-128"/>
              </a:rPr>
              <a:t>閑静な住宅街です</a:t>
            </a:r>
          </a:p>
        </p:txBody>
      </p:sp>
      <p:sp>
        <p:nvSpPr>
          <p:cNvPr id="3" name="コンテンツ プレースホルダー 2">
            <a:extLst>
              <a:ext uri="{FF2B5EF4-FFF2-40B4-BE49-F238E27FC236}">
                <a16:creationId xmlns:a16="http://schemas.microsoft.com/office/drawing/2014/main" id="{993FA353-FC6C-3C81-E231-383B81708E21}"/>
              </a:ext>
            </a:extLst>
          </p:cNvPr>
          <p:cNvSpPr>
            <a:spLocks noGrp="1"/>
          </p:cNvSpPr>
          <p:nvPr>
            <p:ph idx="1"/>
          </p:nvPr>
        </p:nvSpPr>
        <p:spPr>
          <a:xfrm>
            <a:off x="674144" y="2427398"/>
            <a:ext cx="7004268" cy="3082826"/>
          </a:xfrm>
        </p:spPr>
        <p:txBody>
          <a:bodyPr>
            <a:noAutofit/>
          </a:bodyPr>
          <a:lstStyle/>
          <a:p>
            <a:pPr marL="0" indent="0">
              <a:buNone/>
            </a:pPr>
            <a:endParaRPr lang="en-US" altLang="ja-JP" sz="2843" dirty="0">
              <a:latin typeface="コーポレート・ロゴＢ" panose="02000600000000000000" pitchFamily="2" charset="-128"/>
              <a:ea typeface="コーポレート・ロゴＢ" panose="02000600000000000000" pitchFamily="2" charset="-128"/>
            </a:endParaRPr>
          </a:p>
          <a:p>
            <a:endParaRPr lang="en-US" altLang="ja-JP" sz="4738" dirty="0">
              <a:latin typeface="コーポレート・ロゴＢ" panose="02000600000000000000" pitchFamily="2" charset="-128"/>
              <a:ea typeface="コーポレート・ロゴＢ" panose="02000600000000000000" pitchFamily="2" charset="-128"/>
            </a:endParaRPr>
          </a:p>
        </p:txBody>
      </p:sp>
      <p:pic>
        <p:nvPicPr>
          <p:cNvPr id="6" name="図 5">
            <a:extLst>
              <a:ext uri="{FF2B5EF4-FFF2-40B4-BE49-F238E27FC236}">
                <a16:creationId xmlns:a16="http://schemas.microsoft.com/office/drawing/2014/main" id="{6E4C03E7-9293-9C69-98B8-41CBFCE60D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8864" y="4052234"/>
            <a:ext cx="2987555" cy="2290265"/>
          </a:xfrm>
          <a:prstGeom prst="rect">
            <a:avLst/>
          </a:prstGeom>
        </p:spPr>
      </p:pic>
      <p:sp>
        <p:nvSpPr>
          <p:cNvPr id="7" name="タイトル 1">
            <a:extLst>
              <a:ext uri="{FF2B5EF4-FFF2-40B4-BE49-F238E27FC236}">
                <a16:creationId xmlns:a16="http://schemas.microsoft.com/office/drawing/2014/main" id="{37241C3B-DF8E-5EC3-E5F9-4C125DF4AB11}"/>
              </a:ext>
            </a:extLst>
          </p:cNvPr>
          <p:cNvSpPr txBox="1">
            <a:spLocks/>
          </p:cNvSpPr>
          <p:nvPr/>
        </p:nvSpPr>
        <p:spPr>
          <a:xfrm>
            <a:off x="0" y="2356627"/>
            <a:ext cx="3643920" cy="162900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en-US" altLang="ja-JP" sz="4800" dirty="0">
                <a:solidFill>
                  <a:schemeClr val="tx1"/>
                </a:solidFill>
                <a:latin typeface="コーポレート・ロゴＢ" panose="02000600000000000000" pitchFamily="2" charset="-128"/>
                <a:ea typeface="コーポレート・ロゴＢ" panose="02000600000000000000" pitchFamily="2" charset="-128"/>
              </a:rPr>
              <a:t>COOP</a:t>
            </a:r>
          </a:p>
          <a:p>
            <a:pPr algn="ctr"/>
            <a:r>
              <a:rPr lang="ja-JP" altLang="en-US" sz="4800" dirty="0">
                <a:solidFill>
                  <a:schemeClr val="tx1"/>
                </a:solidFill>
                <a:latin typeface="コーポレート・ロゴＢ" panose="02000600000000000000" pitchFamily="2" charset="-128"/>
                <a:ea typeface="コーポレート・ロゴＢ" panose="02000600000000000000" pitchFamily="2" charset="-128"/>
              </a:rPr>
              <a:t>徒歩</a:t>
            </a:r>
            <a:r>
              <a:rPr lang="en-US" altLang="ja-JP" sz="4800" dirty="0">
                <a:solidFill>
                  <a:schemeClr val="tx1"/>
                </a:solidFill>
                <a:latin typeface="コーポレート・ロゴＢ" panose="02000600000000000000" pitchFamily="2" charset="-128"/>
                <a:ea typeface="コーポレート・ロゴＢ" panose="02000600000000000000" pitchFamily="2" charset="-128"/>
              </a:rPr>
              <a:t>10</a:t>
            </a:r>
            <a:r>
              <a:rPr lang="ja-JP" altLang="en-US" sz="4800" dirty="0">
                <a:solidFill>
                  <a:schemeClr val="tx1"/>
                </a:solidFill>
                <a:latin typeface="コーポレート・ロゴＢ" panose="02000600000000000000" pitchFamily="2" charset="-128"/>
                <a:ea typeface="コーポレート・ロゴＢ" panose="02000600000000000000" pitchFamily="2" charset="-128"/>
              </a:rPr>
              <a:t>分</a:t>
            </a:r>
          </a:p>
        </p:txBody>
      </p:sp>
      <p:pic>
        <p:nvPicPr>
          <p:cNvPr id="9" name="図 8">
            <a:extLst>
              <a:ext uri="{FF2B5EF4-FFF2-40B4-BE49-F238E27FC236}">
                <a16:creationId xmlns:a16="http://schemas.microsoft.com/office/drawing/2014/main" id="{92CF9202-8740-B8FE-40BE-EA275B5DAA31}"/>
              </a:ext>
            </a:extLst>
          </p:cNvPr>
          <p:cNvPicPr>
            <a:picLocks noChangeAspect="1"/>
          </p:cNvPicPr>
          <p:nvPr/>
        </p:nvPicPr>
        <p:blipFill>
          <a:blip r:embed="rId3"/>
          <a:stretch>
            <a:fillRect/>
          </a:stretch>
        </p:blipFill>
        <p:spPr>
          <a:xfrm>
            <a:off x="3689374" y="4159410"/>
            <a:ext cx="2294036" cy="2075914"/>
          </a:xfrm>
          <a:prstGeom prst="rect">
            <a:avLst/>
          </a:prstGeom>
        </p:spPr>
      </p:pic>
      <p:sp>
        <p:nvSpPr>
          <p:cNvPr id="10" name="タイトル 1">
            <a:extLst>
              <a:ext uri="{FF2B5EF4-FFF2-40B4-BE49-F238E27FC236}">
                <a16:creationId xmlns:a16="http://schemas.microsoft.com/office/drawing/2014/main" id="{70BA9ADF-12F4-BA77-7875-C0948F2A79C1}"/>
              </a:ext>
            </a:extLst>
          </p:cNvPr>
          <p:cNvSpPr txBox="1">
            <a:spLocks/>
          </p:cNvSpPr>
          <p:nvPr/>
        </p:nvSpPr>
        <p:spPr>
          <a:xfrm>
            <a:off x="3055932" y="2294197"/>
            <a:ext cx="36439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800" dirty="0">
                <a:solidFill>
                  <a:schemeClr val="tx1"/>
                </a:solidFill>
                <a:latin typeface="コーポレート・ロゴＢ" panose="02000600000000000000" pitchFamily="2" charset="-128"/>
                <a:ea typeface="コーポレート・ロゴＢ" panose="02000600000000000000" pitchFamily="2" charset="-128"/>
              </a:rPr>
              <a:t>ファミリーマート</a:t>
            </a:r>
            <a:endParaRPr lang="en-US" altLang="ja-JP" sz="4800" dirty="0">
              <a:solidFill>
                <a:schemeClr val="tx1"/>
              </a:solidFill>
              <a:latin typeface="コーポレート・ロゴＢ" panose="02000600000000000000" pitchFamily="2" charset="-128"/>
              <a:ea typeface="コーポレート・ロゴＢ" panose="02000600000000000000" pitchFamily="2" charset="-128"/>
            </a:endParaRPr>
          </a:p>
          <a:p>
            <a:pPr algn="ctr"/>
            <a:r>
              <a:rPr lang="ja-JP" altLang="en-US" sz="4800" dirty="0">
                <a:solidFill>
                  <a:schemeClr val="tx1"/>
                </a:solidFill>
                <a:latin typeface="コーポレート・ロゴＢ" panose="02000600000000000000" pitchFamily="2" charset="-128"/>
                <a:ea typeface="コーポレート・ロゴＢ" panose="02000600000000000000" pitchFamily="2" charset="-128"/>
              </a:rPr>
              <a:t>徒歩</a:t>
            </a:r>
            <a:r>
              <a:rPr lang="en-US" altLang="ja-JP" sz="4800" dirty="0">
                <a:solidFill>
                  <a:schemeClr val="tx1"/>
                </a:solidFill>
                <a:latin typeface="コーポレート・ロゴＢ" panose="02000600000000000000" pitchFamily="2" charset="-128"/>
                <a:ea typeface="コーポレート・ロゴＢ" panose="02000600000000000000" pitchFamily="2" charset="-128"/>
              </a:rPr>
              <a:t>9</a:t>
            </a:r>
            <a:r>
              <a:rPr lang="ja-JP" altLang="en-US" sz="4800" dirty="0">
                <a:solidFill>
                  <a:schemeClr val="tx1"/>
                </a:solidFill>
                <a:latin typeface="コーポレート・ロゴＢ" panose="02000600000000000000" pitchFamily="2" charset="-128"/>
                <a:ea typeface="コーポレート・ロゴＢ" panose="02000600000000000000" pitchFamily="2" charset="-128"/>
              </a:rPr>
              <a:t>分</a:t>
            </a:r>
          </a:p>
        </p:txBody>
      </p:sp>
      <p:pic>
        <p:nvPicPr>
          <p:cNvPr id="12" name="図 11">
            <a:extLst>
              <a:ext uri="{FF2B5EF4-FFF2-40B4-BE49-F238E27FC236}">
                <a16:creationId xmlns:a16="http://schemas.microsoft.com/office/drawing/2014/main" id="{7DFFC14E-4BFF-4087-3AC2-6335EC253C2D}"/>
              </a:ext>
            </a:extLst>
          </p:cNvPr>
          <p:cNvPicPr>
            <a:picLocks noChangeAspect="1"/>
          </p:cNvPicPr>
          <p:nvPr/>
        </p:nvPicPr>
        <p:blipFill>
          <a:blip r:embed="rId4"/>
          <a:stretch>
            <a:fillRect/>
          </a:stretch>
        </p:blipFill>
        <p:spPr>
          <a:xfrm>
            <a:off x="5983410" y="4271745"/>
            <a:ext cx="3803901" cy="1238479"/>
          </a:xfrm>
          <a:prstGeom prst="rect">
            <a:avLst/>
          </a:prstGeom>
        </p:spPr>
      </p:pic>
      <p:sp>
        <p:nvSpPr>
          <p:cNvPr id="13" name="タイトル 1">
            <a:extLst>
              <a:ext uri="{FF2B5EF4-FFF2-40B4-BE49-F238E27FC236}">
                <a16:creationId xmlns:a16="http://schemas.microsoft.com/office/drawing/2014/main" id="{D86A35F2-2459-333C-F375-A6BA93484EC3}"/>
              </a:ext>
            </a:extLst>
          </p:cNvPr>
          <p:cNvSpPr txBox="1">
            <a:spLocks/>
          </p:cNvSpPr>
          <p:nvPr/>
        </p:nvSpPr>
        <p:spPr>
          <a:xfrm>
            <a:off x="6699852" y="2402615"/>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400" dirty="0">
                <a:solidFill>
                  <a:schemeClr val="tx1"/>
                </a:solidFill>
                <a:latin typeface="コーポレート・ロゴＢ" panose="02000600000000000000" pitchFamily="2" charset="-128"/>
                <a:ea typeface="コーポレート・ロゴＢ" panose="02000600000000000000" pitchFamily="2" charset="-128"/>
              </a:rPr>
              <a:t>郵便局</a:t>
            </a:r>
            <a:endParaRPr lang="en-US" altLang="ja-JP" sz="4400" dirty="0">
              <a:solidFill>
                <a:schemeClr val="tx1"/>
              </a:solidFill>
              <a:latin typeface="コーポレート・ロゴＢ" panose="02000600000000000000" pitchFamily="2" charset="-128"/>
              <a:ea typeface="コーポレート・ロゴＢ" panose="02000600000000000000" pitchFamily="2" charset="-128"/>
            </a:endParaRPr>
          </a:p>
          <a:p>
            <a:pPr algn="ctr"/>
            <a:r>
              <a:rPr lang="ja-JP" altLang="en-US" sz="4400" dirty="0">
                <a:solidFill>
                  <a:schemeClr val="tx1"/>
                </a:solidFill>
                <a:latin typeface="コーポレート・ロゴＢ" panose="02000600000000000000" pitchFamily="2" charset="-128"/>
                <a:ea typeface="コーポレート・ロゴＢ" panose="02000600000000000000" pitchFamily="2" charset="-128"/>
              </a:rPr>
              <a:t>徒歩</a:t>
            </a:r>
            <a:r>
              <a:rPr lang="en-US" altLang="ja-JP" sz="4400" dirty="0">
                <a:solidFill>
                  <a:schemeClr val="tx1"/>
                </a:solidFill>
                <a:latin typeface="コーポレート・ロゴＢ" panose="02000600000000000000" pitchFamily="2" charset="-128"/>
                <a:ea typeface="コーポレート・ロゴＢ" panose="02000600000000000000" pitchFamily="2" charset="-128"/>
              </a:rPr>
              <a:t>14</a:t>
            </a:r>
            <a:r>
              <a:rPr lang="ja-JP" altLang="en-US" sz="4400" dirty="0">
                <a:solidFill>
                  <a:schemeClr val="tx1"/>
                </a:solidFill>
                <a:latin typeface="コーポレート・ロゴＢ" panose="02000600000000000000" pitchFamily="2" charset="-128"/>
                <a:ea typeface="コーポレート・ロゴＢ" panose="02000600000000000000" pitchFamily="2" charset="-128"/>
              </a:rPr>
              <a:t>分</a:t>
            </a:r>
          </a:p>
        </p:txBody>
      </p:sp>
      <p:pic>
        <p:nvPicPr>
          <p:cNvPr id="15" name="図 14">
            <a:extLst>
              <a:ext uri="{FF2B5EF4-FFF2-40B4-BE49-F238E27FC236}">
                <a16:creationId xmlns:a16="http://schemas.microsoft.com/office/drawing/2014/main" id="{FAE581E2-F7EF-49AA-4027-6FC486FEA5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8248" y="212597"/>
            <a:ext cx="2490712" cy="1948257"/>
          </a:xfrm>
          <a:prstGeom prst="rect">
            <a:avLst/>
          </a:prstGeom>
        </p:spPr>
      </p:pic>
    </p:spTree>
    <p:extLst>
      <p:ext uri="{BB962C8B-B14F-4D97-AF65-F5344CB8AC3E}">
        <p14:creationId xmlns:p14="http://schemas.microsoft.com/office/powerpoint/2010/main" val="3321692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55A3B-594E-8864-05F7-54D452F308A5}"/>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B7637297-FFBF-E253-D634-3ECFD44ED964}"/>
              </a:ext>
            </a:extLst>
          </p:cNvPr>
          <p:cNvSpPr/>
          <p:nvPr/>
        </p:nvSpPr>
        <p:spPr>
          <a:xfrm>
            <a:off x="425987" y="813907"/>
            <a:ext cx="7125006"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31D9791A-2B57-9725-3ABA-DF1EC26E02F5}"/>
              </a:ext>
            </a:extLst>
          </p:cNvPr>
          <p:cNvSpPr>
            <a:spLocks noGrp="1"/>
          </p:cNvSpPr>
          <p:nvPr>
            <p:ph type="title"/>
          </p:nvPr>
        </p:nvSpPr>
        <p:spPr>
          <a:xfrm>
            <a:off x="468460" y="907179"/>
            <a:ext cx="8236013" cy="1004038"/>
          </a:xfrm>
        </p:spPr>
        <p:txBody>
          <a:bodyPr>
            <a:noAutofit/>
          </a:bodyPr>
          <a:lstStyle/>
          <a:p>
            <a:r>
              <a:rPr lang="ja-JP" altLang="en-US" sz="4265" dirty="0">
                <a:solidFill>
                  <a:schemeClr val="bg1"/>
                </a:solidFill>
                <a:latin typeface="コーポレート・ロゴＢ" panose="02000600000000000000" pitchFamily="2" charset="-128"/>
                <a:ea typeface="コーポレート・ロゴＢ" panose="02000600000000000000" pitchFamily="2" charset="-128"/>
              </a:rPr>
              <a:t>居室①（</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1</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階玄関横）</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6~7</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畳</a:t>
            </a:r>
          </a:p>
        </p:txBody>
      </p:sp>
      <p:sp>
        <p:nvSpPr>
          <p:cNvPr id="11" name="タイトル 1">
            <a:extLst>
              <a:ext uri="{FF2B5EF4-FFF2-40B4-BE49-F238E27FC236}">
                <a16:creationId xmlns:a16="http://schemas.microsoft.com/office/drawing/2014/main" id="{20688095-CEA5-6DAF-B50F-EDAA73DDBCDC}"/>
              </a:ext>
            </a:extLst>
          </p:cNvPr>
          <p:cNvSpPr txBox="1">
            <a:spLocks/>
          </p:cNvSpPr>
          <p:nvPr/>
        </p:nvSpPr>
        <p:spPr>
          <a:xfrm>
            <a:off x="891099" y="1758948"/>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6" name="図 15">
            <a:extLst>
              <a:ext uri="{FF2B5EF4-FFF2-40B4-BE49-F238E27FC236}">
                <a16:creationId xmlns:a16="http://schemas.microsoft.com/office/drawing/2014/main" id="{CC8E8334-6B73-F944-AA41-9DEA2836ED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36103" y="2411319"/>
            <a:ext cx="4255654" cy="3191740"/>
          </a:xfrm>
          <a:prstGeom prst="rect">
            <a:avLst/>
          </a:prstGeom>
        </p:spPr>
      </p:pic>
      <p:pic>
        <p:nvPicPr>
          <p:cNvPr id="19" name="図 18">
            <a:extLst>
              <a:ext uri="{FF2B5EF4-FFF2-40B4-BE49-F238E27FC236}">
                <a16:creationId xmlns:a16="http://schemas.microsoft.com/office/drawing/2014/main" id="{5178B9EC-9B17-F7A6-C93B-CAADA857DBF4}"/>
              </a:ext>
            </a:extLst>
          </p:cNvPr>
          <p:cNvPicPr>
            <a:picLocks noChangeAspect="1"/>
          </p:cNvPicPr>
          <p:nvPr/>
        </p:nvPicPr>
        <p:blipFill>
          <a:blip r:embed="rId3"/>
          <a:stretch>
            <a:fillRect/>
          </a:stretch>
        </p:blipFill>
        <p:spPr>
          <a:xfrm>
            <a:off x="4782227" y="1879362"/>
            <a:ext cx="4278441" cy="4253957"/>
          </a:xfrm>
          <a:prstGeom prst="rect">
            <a:avLst/>
          </a:prstGeom>
        </p:spPr>
      </p:pic>
    </p:spTree>
    <p:extLst>
      <p:ext uri="{BB962C8B-B14F-4D97-AF65-F5344CB8AC3E}">
        <p14:creationId xmlns:p14="http://schemas.microsoft.com/office/powerpoint/2010/main" val="239053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B1094-03EE-92EE-F32B-3FD75DEF04F5}"/>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6A46F7C-E1FD-4997-FAF3-C76814490592}"/>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E3626586-11BF-784A-68FB-619F27BDE632}"/>
              </a:ext>
            </a:extLst>
          </p:cNvPr>
          <p:cNvSpPr>
            <a:spLocks noGrp="1"/>
          </p:cNvSpPr>
          <p:nvPr>
            <p:ph type="title"/>
          </p:nvPr>
        </p:nvSpPr>
        <p:spPr>
          <a:xfrm>
            <a:off x="652770" y="910353"/>
            <a:ext cx="8236013" cy="1004038"/>
          </a:xfrm>
        </p:spPr>
        <p:txBody>
          <a:bodyPr>
            <a:noAutofit/>
          </a:bodyPr>
          <a:lstStyle/>
          <a:p>
            <a:r>
              <a:rPr lang="ja-JP" altLang="en-US" sz="4265" dirty="0">
                <a:solidFill>
                  <a:schemeClr val="bg1"/>
                </a:solidFill>
                <a:latin typeface="コーポレート・ロゴＢ" panose="02000600000000000000" pitchFamily="2" charset="-128"/>
                <a:ea typeface="コーポレート・ロゴＢ" panose="02000600000000000000" pitchFamily="2" charset="-128"/>
              </a:rPr>
              <a:t>居室②（</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1</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階リビング奥）</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6</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畳</a:t>
            </a:r>
          </a:p>
        </p:txBody>
      </p:sp>
      <p:sp>
        <p:nvSpPr>
          <p:cNvPr id="11" name="タイトル 1">
            <a:extLst>
              <a:ext uri="{FF2B5EF4-FFF2-40B4-BE49-F238E27FC236}">
                <a16:creationId xmlns:a16="http://schemas.microsoft.com/office/drawing/2014/main" id="{388BE283-7751-BF29-46F0-F692BD94879D}"/>
              </a:ext>
            </a:extLst>
          </p:cNvPr>
          <p:cNvSpPr txBox="1">
            <a:spLocks/>
          </p:cNvSpPr>
          <p:nvPr/>
        </p:nvSpPr>
        <p:spPr>
          <a:xfrm>
            <a:off x="891099" y="1758948"/>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8" name="図 7">
            <a:extLst>
              <a:ext uri="{FF2B5EF4-FFF2-40B4-BE49-F238E27FC236}">
                <a16:creationId xmlns:a16="http://schemas.microsoft.com/office/drawing/2014/main" id="{392B76E3-E198-7769-C54E-6EA20A3C4F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286" y="2260967"/>
            <a:ext cx="4642110" cy="3481582"/>
          </a:xfrm>
          <a:prstGeom prst="rect">
            <a:avLst/>
          </a:prstGeom>
        </p:spPr>
      </p:pic>
      <p:pic>
        <p:nvPicPr>
          <p:cNvPr id="13" name="図 12">
            <a:extLst>
              <a:ext uri="{FF2B5EF4-FFF2-40B4-BE49-F238E27FC236}">
                <a16:creationId xmlns:a16="http://schemas.microsoft.com/office/drawing/2014/main" id="{A59D22E3-0749-26D3-3794-EAE40F5EC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1771" y="2260967"/>
            <a:ext cx="4642108" cy="3481582"/>
          </a:xfrm>
          <a:prstGeom prst="rect">
            <a:avLst/>
          </a:prstGeom>
        </p:spPr>
      </p:pic>
    </p:spTree>
    <p:extLst>
      <p:ext uri="{BB962C8B-B14F-4D97-AF65-F5344CB8AC3E}">
        <p14:creationId xmlns:p14="http://schemas.microsoft.com/office/powerpoint/2010/main" val="153767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F494-E4C9-E8C1-1122-AA6DD5E581C2}"/>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7DB7BF29-97EC-52A1-035E-15BD154F09FE}"/>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C99782B0-CC7D-D8B0-22AD-39946DB67303}"/>
              </a:ext>
            </a:extLst>
          </p:cNvPr>
          <p:cNvSpPr>
            <a:spLocks noGrp="1"/>
          </p:cNvSpPr>
          <p:nvPr>
            <p:ph type="title"/>
          </p:nvPr>
        </p:nvSpPr>
        <p:spPr>
          <a:xfrm>
            <a:off x="709831" y="914189"/>
            <a:ext cx="8236013" cy="1004038"/>
          </a:xfrm>
        </p:spPr>
        <p:txBody>
          <a:bodyPr>
            <a:noAutofit/>
          </a:bodyPr>
          <a:lstStyle/>
          <a:p>
            <a:r>
              <a:rPr lang="ja-JP" altLang="en-US" sz="4265" dirty="0">
                <a:solidFill>
                  <a:schemeClr val="bg1"/>
                </a:solidFill>
                <a:latin typeface="コーポレート・ロゴＢ" panose="02000600000000000000" pitchFamily="2" charset="-128"/>
                <a:ea typeface="コーポレート・ロゴＢ" panose="02000600000000000000" pitchFamily="2" charset="-128"/>
              </a:rPr>
              <a:t>居室③（</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2</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階洋室）</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8.5</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畳</a:t>
            </a:r>
          </a:p>
        </p:txBody>
      </p:sp>
      <p:sp>
        <p:nvSpPr>
          <p:cNvPr id="11" name="タイトル 1">
            <a:extLst>
              <a:ext uri="{FF2B5EF4-FFF2-40B4-BE49-F238E27FC236}">
                <a16:creationId xmlns:a16="http://schemas.microsoft.com/office/drawing/2014/main" id="{93AD74FC-42E6-A9AE-7151-FCE81B4D93B9}"/>
              </a:ext>
            </a:extLst>
          </p:cNvPr>
          <p:cNvSpPr txBox="1">
            <a:spLocks/>
          </p:cNvSpPr>
          <p:nvPr/>
        </p:nvSpPr>
        <p:spPr>
          <a:xfrm>
            <a:off x="891099" y="1758948"/>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5" name="図 4">
            <a:extLst>
              <a:ext uri="{FF2B5EF4-FFF2-40B4-BE49-F238E27FC236}">
                <a16:creationId xmlns:a16="http://schemas.microsoft.com/office/drawing/2014/main" id="{260164F4-8147-DB12-8D52-E0CD8EF777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287" y="2452100"/>
            <a:ext cx="4688552" cy="3516414"/>
          </a:xfrm>
          <a:prstGeom prst="rect">
            <a:avLst/>
          </a:prstGeom>
        </p:spPr>
      </p:pic>
      <p:pic>
        <p:nvPicPr>
          <p:cNvPr id="7" name="図 6">
            <a:extLst>
              <a:ext uri="{FF2B5EF4-FFF2-40B4-BE49-F238E27FC236}">
                <a16:creationId xmlns:a16="http://schemas.microsoft.com/office/drawing/2014/main" id="{72C787F6-CE46-19DA-CA08-39395C273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6993" y="2452102"/>
            <a:ext cx="4688552" cy="3516414"/>
          </a:xfrm>
          <a:prstGeom prst="rect">
            <a:avLst/>
          </a:prstGeom>
        </p:spPr>
      </p:pic>
    </p:spTree>
    <p:extLst>
      <p:ext uri="{BB962C8B-B14F-4D97-AF65-F5344CB8AC3E}">
        <p14:creationId xmlns:p14="http://schemas.microsoft.com/office/powerpoint/2010/main" val="403299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5E972-5BF6-BD29-ECD9-3B898D4EB30A}"/>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303DC1F-9AB0-FC01-9175-FC2E8DCB996C}"/>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C53B31A7-C06A-D4B5-89DB-CB04D5AB9217}"/>
              </a:ext>
            </a:extLst>
          </p:cNvPr>
          <p:cNvSpPr>
            <a:spLocks noGrp="1"/>
          </p:cNvSpPr>
          <p:nvPr>
            <p:ph type="title"/>
          </p:nvPr>
        </p:nvSpPr>
        <p:spPr>
          <a:xfrm>
            <a:off x="778889" y="889486"/>
            <a:ext cx="8236013" cy="1004038"/>
          </a:xfrm>
        </p:spPr>
        <p:txBody>
          <a:bodyPr>
            <a:noAutofit/>
          </a:bodyPr>
          <a:lstStyle/>
          <a:p>
            <a:r>
              <a:rPr lang="ja-JP" altLang="en-US" sz="4265" dirty="0">
                <a:solidFill>
                  <a:schemeClr val="bg1"/>
                </a:solidFill>
                <a:latin typeface="コーポレート・ロゴＢ" panose="02000600000000000000" pitchFamily="2" charset="-128"/>
                <a:ea typeface="コーポレート・ロゴＢ" panose="02000600000000000000" pitchFamily="2" charset="-128"/>
              </a:rPr>
              <a:t>居室④（</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2</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階和室）</a:t>
            </a:r>
            <a:r>
              <a:rPr lang="en-US" altLang="ja-JP" sz="4265" dirty="0">
                <a:solidFill>
                  <a:schemeClr val="bg1"/>
                </a:solidFill>
                <a:latin typeface="コーポレート・ロゴＢ" panose="02000600000000000000" pitchFamily="2" charset="-128"/>
                <a:ea typeface="コーポレート・ロゴＢ" panose="02000600000000000000" pitchFamily="2" charset="-128"/>
              </a:rPr>
              <a:t>8</a:t>
            </a:r>
            <a:r>
              <a:rPr lang="ja-JP" altLang="en-US" sz="4265" dirty="0">
                <a:solidFill>
                  <a:schemeClr val="bg1"/>
                </a:solidFill>
                <a:latin typeface="コーポレート・ロゴＢ" panose="02000600000000000000" pitchFamily="2" charset="-128"/>
                <a:ea typeface="コーポレート・ロゴＢ" panose="02000600000000000000" pitchFamily="2" charset="-128"/>
              </a:rPr>
              <a:t>畳</a:t>
            </a:r>
          </a:p>
        </p:txBody>
      </p:sp>
      <p:sp>
        <p:nvSpPr>
          <p:cNvPr id="11" name="タイトル 1">
            <a:extLst>
              <a:ext uri="{FF2B5EF4-FFF2-40B4-BE49-F238E27FC236}">
                <a16:creationId xmlns:a16="http://schemas.microsoft.com/office/drawing/2014/main" id="{3062B7A3-6247-0A9C-4FAC-9FE6EDC7AB0C}"/>
              </a:ext>
            </a:extLst>
          </p:cNvPr>
          <p:cNvSpPr txBox="1">
            <a:spLocks/>
          </p:cNvSpPr>
          <p:nvPr/>
        </p:nvSpPr>
        <p:spPr>
          <a:xfrm>
            <a:off x="891099" y="1758948"/>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5" name="図 4">
            <a:extLst>
              <a:ext uri="{FF2B5EF4-FFF2-40B4-BE49-F238E27FC236}">
                <a16:creationId xmlns:a16="http://schemas.microsoft.com/office/drawing/2014/main" id="{A9AE7D0C-8C18-4513-5F26-A58EF03698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668" y="1957236"/>
            <a:ext cx="3118352" cy="4157802"/>
          </a:xfrm>
          <a:prstGeom prst="rect">
            <a:avLst/>
          </a:prstGeom>
        </p:spPr>
      </p:pic>
      <p:pic>
        <p:nvPicPr>
          <p:cNvPr id="7" name="図 6">
            <a:extLst>
              <a:ext uri="{FF2B5EF4-FFF2-40B4-BE49-F238E27FC236}">
                <a16:creationId xmlns:a16="http://schemas.microsoft.com/office/drawing/2014/main" id="{994A3A8A-538B-4C54-9B23-E100E2966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666" y="1944142"/>
            <a:ext cx="5561196" cy="4170897"/>
          </a:xfrm>
          <a:prstGeom prst="rect">
            <a:avLst/>
          </a:prstGeom>
        </p:spPr>
      </p:pic>
    </p:spTree>
    <p:extLst>
      <p:ext uri="{BB962C8B-B14F-4D97-AF65-F5344CB8AC3E}">
        <p14:creationId xmlns:p14="http://schemas.microsoft.com/office/powerpoint/2010/main" val="256577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25CF7-F636-1406-0FDE-9D1266017704}"/>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57BA671-F074-0A81-5E0A-C1826F022C02}"/>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BD922357-5FBD-644E-5916-B206A12BFBBA}"/>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BDA8C2D7-FA5A-B0CE-BD01-65DAE8155FB6}"/>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BCFFD94C-692E-D2EB-4571-5DA012B746BD}"/>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F6743CC8-8696-E344-3F38-64370FC988A4}"/>
              </a:ext>
            </a:extLst>
          </p:cNvPr>
          <p:cNvPicPr>
            <a:picLocks noChangeAspect="1"/>
          </p:cNvPicPr>
          <p:nvPr/>
        </p:nvPicPr>
        <p:blipFill>
          <a:blip r:embed="rId3"/>
          <a:stretch>
            <a:fillRect/>
          </a:stretch>
        </p:blipFill>
        <p:spPr>
          <a:xfrm>
            <a:off x="371747" y="2759437"/>
            <a:ext cx="1080652" cy="939698"/>
          </a:xfrm>
          <a:prstGeom prst="rect">
            <a:avLst/>
          </a:prstGeom>
        </p:spPr>
      </p:pic>
      <p:sp>
        <p:nvSpPr>
          <p:cNvPr id="14" name="テキスト ボックス 13">
            <a:extLst>
              <a:ext uri="{FF2B5EF4-FFF2-40B4-BE49-F238E27FC236}">
                <a16:creationId xmlns:a16="http://schemas.microsoft.com/office/drawing/2014/main" id="{F48FC2BA-F3BF-F755-3929-780963226840}"/>
              </a:ext>
            </a:extLst>
          </p:cNvPr>
          <p:cNvSpPr txBox="1"/>
          <p:nvPr/>
        </p:nvSpPr>
        <p:spPr>
          <a:xfrm>
            <a:off x="1349861" y="1949975"/>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保証人は必要ですか？</a:t>
            </a:r>
          </a:p>
        </p:txBody>
      </p:sp>
      <p:sp>
        <p:nvSpPr>
          <p:cNvPr id="16" name="テキスト ボックス 15">
            <a:extLst>
              <a:ext uri="{FF2B5EF4-FFF2-40B4-BE49-F238E27FC236}">
                <a16:creationId xmlns:a16="http://schemas.microsoft.com/office/drawing/2014/main" id="{279C5252-C208-88BA-66F2-EFFF5BA19D5E}"/>
              </a:ext>
            </a:extLst>
          </p:cNvPr>
          <p:cNvSpPr txBox="1"/>
          <p:nvPr/>
        </p:nvSpPr>
        <p:spPr>
          <a:xfrm>
            <a:off x="1349861" y="2872670"/>
            <a:ext cx="6603483" cy="673023"/>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保証人は必須となっております。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p:txBody>
      </p:sp>
      <p:pic>
        <p:nvPicPr>
          <p:cNvPr id="3" name="図 2">
            <a:extLst>
              <a:ext uri="{FF2B5EF4-FFF2-40B4-BE49-F238E27FC236}">
                <a16:creationId xmlns:a16="http://schemas.microsoft.com/office/drawing/2014/main" id="{95ACE55C-2AA7-BC1A-BCF5-32F4BB1BE418}"/>
              </a:ext>
            </a:extLst>
          </p:cNvPr>
          <p:cNvPicPr>
            <a:picLocks noChangeAspect="1"/>
          </p:cNvPicPr>
          <p:nvPr/>
        </p:nvPicPr>
        <p:blipFill>
          <a:blip r:embed="rId2"/>
          <a:stretch>
            <a:fillRect/>
          </a:stretch>
        </p:blipFill>
        <p:spPr>
          <a:xfrm>
            <a:off x="495515" y="3769508"/>
            <a:ext cx="875583" cy="891798"/>
          </a:xfrm>
          <a:prstGeom prst="rect">
            <a:avLst/>
          </a:prstGeom>
        </p:spPr>
      </p:pic>
      <p:pic>
        <p:nvPicPr>
          <p:cNvPr id="5" name="図 4">
            <a:extLst>
              <a:ext uri="{FF2B5EF4-FFF2-40B4-BE49-F238E27FC236}">
                <a16:creationId xmlns:a16="http://schemas.microsoft.com/office/drawing/2014/main" id="{73F04B6E-A5E7-CC5D-B06D-321B7E2CCAAF}"/>
              </a:ext>
            </a:extLst>
          </p:cNvPr>
          <p:cNvPicPr>
            <a:picLocks noChangeAspect="1"/>
          </p:cNvPicPr>
          <p:nvPr/>
        </p:nvPicPr>
        <p:blipFill>
          <a:blip r:embed="rId3"/>
          <a:stretch>
            <a:fillRect/>
          </a:stretch>
        </p:blipFill>
        <p:spPr>
          <a:xfrm>
            <a:off x="392983" y="4747507"/>
            <a:ext cx="1080652" cy="939698"/>
          </a:xfrm>
          <a:prstGeom prst="rect">
            <a:avLst/>
          </a:prstGeom>
        </p:spPr>
      </p:pic>
      <p:sp>
        <p:nvSpPr>
          <p:cNvPr id="6" name="テキスト ボックス 5">
            <a:extLst>
              <a:ext uri="{FF2B5EF4-FFF2-40B4-BE49-F238E27FC236}">
                <a16:creationId xmlns:a16="http://schemas.microsoft.com/office/drawing/2014/main" id="{803714A6-3AB4-9A15-F571-5EFA2CBBA6D9}"/>
              </a:ext>
            </a:extLst>
          </p:cNvPr>
          <p:cNvSpPr txBox="1"/>
          <p:nvPr/>
        </p:nvSpPr>
        <p:spPr>
          <a:xfrm>
            <a:off x="1371098" y="3938046"/>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生活保護でも入居可能ですか？</a:t>
            </a:r>
          </a:p>
        </p:txBody>
      </p:sp>
      <p:sp>
        <p:nvSpPr>
          <p:cNvPr id="7" name="テキスト ボックス 6">
            <a:extLst>
              <a:ext uri="{FF2B5EF4-FFF2-40B4-BE49-F238E27FC236}">
                <a16:creationId xmlns:a16="http://schemas.microsoft.com/office/drawing/2014/main" id="{9B2224DE-CDAA-27E7-B5A6-E7CA9D6FA935}"/>
              </a:ext>
            </a:extLst>
          </p:cNvPr>
          <p:cNvSpPr txBox="1"/>
          <p:nvPr/>
        </p:nvSpPr>
        <p:spPr>
          <a:xfrm>
            <a:off x="1371098" y="4860740"/>
            <a:ext cx="6603483" cy="673023"/>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可能です。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73611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A2E90-C56B-6F93-855C-DB66418C8F76}"/>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FC97D18-FA34-715F-5636-291D78DB90B3}"/>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D3CEADE6-8821-F743-D619-F90AF979026D}"/>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0E659D78-D572-351B-3C85-CB6AE01FB048}"/>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9B99CB69-110F-9277-5CA6-A2DC229C23FC}"/>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E0819871-BD0D-5186-5ED8-BDEB37A80F66}"/>
              </a:ext>
            </a:extLst>
          </p:cNvPr>
          <p:cNvPicPr>
            <a:picLocks noChangeAspect="1"/>
          </p:cNvPicPr>
          <p:nvPr/>
        </p:nvPicPr>
        <p:blipFill>
          <a:blip r:embed="rId3"/>
          <a:stretch>
            <a:fillRect/>
          </a:stretch>
        </p:blipFill>
        <p:spPr>
          <a:xfrm>
            <a:off x="371747" y="3126997"/>
            <a:ext cx="1080652" cy="939698"/>
          </a:xfrm>
          <a:prstGeom prst="rect">
            <a:avLst/>
          </a:prstGeom>
        </p:spPr>
      </p:pic>
      <p:sp>
        <p:nvSpPr>
          <p:cNvPr id="14" name="テキスト ボックス 13">
            <a:extLst>
              <a:ext uri="{FF2B5EF4-FFF2-40B4-BE49-F238E27FC236}">
                <a16:creationId xmlns:a16="http://schemas.microsoft.com/office/drawing/2014/main" id="{C023B9B3-82E4-C8B6-623F-4D399D990D8B}"/>
              </a:ext>
            </a:extLst>
          </p:cNvPr>
          <p:cNvSpPr txBox="1"/>
          <p:nvPr/>
        </p:nvSpPr>
        <p:spPr>
          <a:xfrm>
            <a:off x="1349861" y="1949971"/>
            <a:ext cx="6603483" cy="1256310"/>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ペットを飼っています。</a:t>
            </a:r>
            <a:endParaRPr kumimoji="1" lang="en-US" altLang="ja-JP" sz="3790" dirty="0">
              <a:solidFill>
                <a:srgbClr val="75BBFF"/>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一緒に入居可能ですか？</a:t>
            </a:r>
          </a:p>
        </p:txBody>
      </p:sp>
      <p:sp>
        <p:nvSpPr>
          <p:cNvPr id="16" name="テキスト ボックス 15">
            <a:extLst>
              <a:ext uri="{FF2B5EF4-FFF2-40B4-BE49-F238E27FC236}">
                <a16:creationId xmlns:a16="http://schemas.microsoft.com/office/drawing/2014/main" id="{E7C814B8-4D92-1F28-46AD-53075F408A9E}"/>
              </a:ext>
            </a:extLst>
          </p:cNvPr>
          <p:cNvSpPr txBox="1"/>
          <p:nvPr/>
        </p:nvSpPr>
        <p:spPr>
          <a:xfrm>
            <a:off x="1349861" y="3242262"/>
            <a:ext cx="6603483" cy="3591752"/>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犬のみ可能です。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猫は入居不可です。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1</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棟につき</a:t>
            </a:r>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2</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匹まで</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（ホーム犬含む）なので、</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希望される場合はご相談ください。</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255360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2A18E-529F-9187-87F7-419B05717E10}"/>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12FCC3A-AA38-A916-EB34-2E8D32EBE6F9}"/>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4BAD0EA5-7341-CBCA-1769-D4EDB2AB2E32}"/>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CC3A69A2-8E47-006E-4E13-BBB824DDB742}"/>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5572D262-F06B-14C2-162E-34B39ED2FDE4}"/>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5A47FE22-9876-3F2E-1D73-07FE1FDBA1AA}"/>
              </a:ext>
            </a:extLst>
          </p:cNvPr>
          <p:cNvPicPr>
            <a:picLocks noChangeAspect="1"/>
          </p:cNvPicPr>
          <p:nvPr/>
        </p:nvPicPr>
        <p:blipFill>
          <a:blip r:embed="rId3"/>
          <a:stretch>
            <a:fillRect/>
          </a:stretch>
        </p:blipFill>
        <p:spPr>
          <a:xfrm>
            <a:off x="371747" y="2673236"/>
            <a:ext cx="1080652" cy="939698"/>
          </a:xfrm>
          <a:prstGeom prst="rect">
            <a:avLst/>
          </a:prstGeom>
        </p:spPr>
      </p:pic>
      <p:sp>
        <p:nvSpPr>
          <p:cNvPr id="14" name="テキスト ボックス 13">
            <a:extLst>
              <a:ext uri="{FF2B5EF4-FFF2-40B4-BE49-F238E27FC236}">
                <a16:creationId xmlns:a16="http://schemas.microsoft.com/office/drawing/2014/main" id="{8B4AAD75-B677-F017-FC44-6AABD99EAD38}"/>
              </a:ext>
            </a:extLst>
          </p:cNvPr>
          <p:cNvSpPr txBox="1"/>
          <p:nvPr/>
        </p:nvSpPr>
        <p:spPr>
          <a:xfrm>
            <a:off x="1349861" y="1949975"/>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犬は常にいますか？</a:t>
            </a:r>
            <a:endParaRPr kumimoji="1" lang="en-US" altLang="ja-JP" sz="3790" dirty="0">
              <a:solidFill>
                <a:srgbClr val="75BBFF"/>
              </a:solidFill>
              <a:latin typeface="コーポレート・ロゴＢ" panose="02000600000000000000" pitchFamily="2" charset="-128"/>
              <a:ea typeface="コーポレート・ロゴＢ" panose="02000600000000000000" pitchFamily="2" charset="-128"/>
            </a:endParaRPr>
          </a:p>
        </p:txBody>
      </p:sp>
      <p:sp>
        <p:nvSpPr>
          <p:cNvPr id="16" name="テキスト ボックス 15">
            <a:extLst>
              <a:ext uri="{FF2B5EF4-FFF2-40B4-BE49-F238E27FC236}">
                <a16:creationId xmlns:a16="http://schemas.microsoft.com/office/drawing/2014/main" id="{040EFFFB-F2C9-1C5A-B3B0-58F575E9593E}"/>
              </a:ext>
            </a:extLst>
          </p:cNvPr>
          <p:cNvSpPr txBox="1"/>
          <p:nvPr/>
        </p:nvSpPr>
        <p:spPr>
          <a:xfrm>
            <a:off x="1349861" y="2786132"/>
            <a:ext cx="6603483" cy="2422883"/>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利用者が</a:t>
            </a:r>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3</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名決定時点でホーム犬を探す予定です。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それまでは社長やスタッフが飼っている犬を出勤時に連れていきます。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298932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286C6-704C-AD6D-196C-97D5C7DFE784}"/>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4C66D2B-9F88-7D38-E423-681667F6FB79}"/>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29EAC1E0-9077-E32C-1EC4-64CF51A66888}"/>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A0D4220E-B27F-2AC1-8FFA-06F8938E1F95}"/>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8202A715-195E-95AE-2618-D814506E18D0}"/>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6E66604B-CD96-685A-DCB9-5206740F419F}"/>
              </a:ext>
            </a:extLst>
          </p:cNvPr>
          <p:cNvPicPr>
            <a:picLocks noChangeAspect="1"/>
          </p:cNvPicPr>
          <p:nvPr/>
        </p:nvPicPr>
        <p:blipFill>
          <a:blip r:embed="rId3"/>
          <a:stretch>
            <a:fillRect/>
          </a:stretch>
        </p:blipFill>
        <p:spPr>
          <a:xfrm>
            <a:off x="371747" y="2673236"/>
            <a:ext cx="1080652" cy="939698"/>
          </a:xfrm>
          <a:prstGeom prst="rect">
            <a:avLst/>
          </a:prstGeom>
        </p:spPr>
      </p:pic>
      <p:sp>
        <p:nvSpPr>
          <p:cNvPr id="14" name="テキスト ボックス 13">
            <a:extLst>
              <a:ext uri="{FF2B5EF4-FFF2-40B4-BE49-F238E27FC236}">
                <a16:creationId xmlns:a16="http://schemas.microsoft.com/office/drawing/2014/main" id="{1F0977F5-668A-1230-835C-D36B8446F133}"/>
              </a:ext>
            </a:extLst>
          </p:cNvPr>
          <p:cNvSpPr txBox="1"/>
          <p:nvPr/>
        </p:nvSpPr>
        <p:spPr>
          <a:xfrm>
            <a:off x="1349861" y="1949975"/>
            <a:ext cx="6603483" cy="673023"/>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犬のお世話は誰がやりますか？</a:t>
            </a:r>
            <a:endParaRPr kumimoji="1" lang="en-US" altLang="ja-JP" sz="3790" dirty="0">
              <a:solidFill>
                <a:srgbClr val="75BBFF"/>
              </a:solidFill>
              <a:latin typeface="コーポレート・ロゴＢ" panose="02000600000000000000" pitchFamily="2" charset="-128"/>
              <a:ea typeface="コーポレート・ロゴＢ" panose="02000600000000000000" pitchFamily="2" charset="-128"/>
            </a:endParaRPr>
          </a:p>
        </p:txBody>
      </p:sp>
      <p:sp>
        <p:nvSpPr>
          <p:cNvPr id="16" name="テキスト ボックス 15">
            <a:extLst>
              <a:ext uri="{FF2B5EF4-FFF2-40B4-BE49-F238E27FC236}">
                <a16:creationId xmlns:a16="http://schemas.microsoft.com/office/drawing/2014/main" id="{CB9232F3-5B4F-88A4-99BF-90B2D9FC12BE}"/>
              </a:ext>
            </a:extLst>
          </p:cNvPr>
          <p:cNvSpPr txBox="1"/>
          <p:nvPr/>
        </p:nvSpPr>
        <p:spPr>
          <a:xfrm>
            <a:off x="1349861" y="2786131"/>
            <a:ext cx="6603483" cy="3006170"/>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可能な範囲で利用者の方にやって頂きたいと考えています。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犬と触れ合う時間を増やすことでアニマルセラピーの効果が期待出来ます。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5954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D1C3-7371-00DB-6975-51A336F1CA0E}"/>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9C111B95-24E4-0968-1393-B4E191A68573}"/>
              </a:ext>
            </a:extLst>
          </p:cNvPr>
          <p:cNvSpPr/>
          <p:nvPr/>
        </p:nvSpPr>
        <p:spPr>
          <a:xfrm>
            <a:off x="680828" y="813907"/>
            <a:ext cx="6757944" cy="88133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5CEC9B86-38CA-0CF2-3798-31DBFBE6950D}"/>
              </a:ext>
            </a:extLst>
          </p:cNvPr>
          <p:cNvSpPr>
            <a:spLocks noGrp="1"/>
          </p:cNvSpPr>
          <p:nvPr>
            <p:ph type="title"/>
          </p:nvPr>
        </p:nvSpPr>
        <p:spPr>
          <a:xfrm>
            <a:off x="1063095" y="900106"/>
            <a:ext cx="6224653" cy="1004038"/>
          </a:xfrm>
        </p:spPr>
        <p:txBody>
          <a:bodyPr>
            <a:noAutofit/>
          </a:bodyPr>
          <a:lstStyle/>
          <a:p>
            <a:pPr algn="ctr"/>
            <a:r>
              <a:rPr lang="en-US" altLang="ja-JP" sz="4265" dirty="0">
                <a:solidFill>
                  <a:schemeClr val="bg1"/>
                </a:solidFill>
                <a:latin typeface="コーポレート・ロゴＢ" panose="02000600000000000000" pitchFamily="2" charset="-128"/>
                <a:ea typeface="コーポレート・ロゴＢ" panose="02000600000000000000" pitchFamily="2" charset="-128"/>
              </a:rPr>
              <a:t>FAQ</a:t>
            </a:r>
            <a:endParaRPr lang="ja-JP" altLang="en-US" sz="4265"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11" name="タイトル 1">
            <a:extLst>
              <a:ext uri="{FF2B5EF4-FFF2-40B4-BE49-F238E27FC236}">
                <a16:creationId xmlns:a16="http://schemas.microsoft.com/office/drawing/2014/main" id="{22E940B8-7B38-92C4-87E7-8A486E8D3BD7}"/>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0" name="図 9">
            <a:extLst>
              <a:ext uri="{FF2B5EF4-FFF2-40B4-BE49-F238E27FC236}">
                <a16:creationId xmlns:a16="http://schemas.microsoft.com/office/drawing/2014/main" id="{A3FEED7B-50CB-2E78-0EA0-BDA3D86D4AF4}"/>
              </a:ext>
            </a:extLst>
          </p:cNvPr>
          <p:cNvPicPr>
            <a:picLocks noChangeAspect="1"/>
          </p:cNvPicPr>
          <p:nvPr/>
        </p:nvPicPr>
        <p:blipFill>
          <a:blip r:embed="rId2"/>
          <a:stretch>
            <a:fillRect/>
          </a:stretch>
        </p:blipFill>
        <p:spPr>
          <a:xfrm>
            <a:off x="474279" y="1781438"/>
            <a:ext cx="875583" cy="891798"/>
          </a:xfrm>
          <a:prstGeom prst="rect">
            <a:avLst/>
          </a:prstGeom>
        </p:spPr>
      </p:pic>
      <p:pic>
        <p:nvPicPr>
          <p:cNvPr id="13" name="図 12">
            <a:extLst>
              <a:ext uri="{FF2B5EF4-FFF2-40B4-BE49-F238E27FC236}">
                <a16:creationId xmlns:a16="http://schemas.microsoft.com/office/drawing/2014/main" id="{91E7BE8D-B1FE-1244-2D0C-A4E95851D8E6}"/>
              </a:ext>
            </a:extLst>
          </p:cNvPr>
          <p:cNvPicPr>
            <a:picLocks noChangeAspect="1"/>
          </p:cNvPicPr>
          <p:nvPr/>
        </p:nvPicPr>
        <p:blipFill>
          <a:blip r:embed="rId3"/>
          <a:stretch>
            <a:fillRect/>
          </a:stretch>
        </p:blipFill>
        <p:spPr>
          <a:xfrm>
            <a:off x="371747" y="3119211"/>
            <a:ext cx="1080652" cy="939698"/>
          </a:xfrm>
          <a:prstGeom prst="rect">
            <a:avLst/>
          </a:prstGeom>
        </p:spPr>
      </p:pic>
      <p:sp>
        <p:nvSpPr>
          <p:cNvPr id="14" name="テキスト ボックス 13">
            <a:extLst>
              <a:ext uri="{FF2B5EF4-FFF2-40B4-BE49-F238E27FC236}">
                <a16:creationId xmlns:a16="http://schemas.microsoft.com/office/drawing/2014/main" id="{3A575A91-E379-8465-FF7B-70743335DCA3}"/>
              </a:ext>
            </a:extLst>
          </p:cNvPr>
          <p:cNvSpPr txBox="1"/>
          <p:nvPr/>
        </p:nvSpPr>
        <p:spPr>
          <a:xfrm>
            <a:off x="1349861" y="1949971"/>
            <a:ext cx="6603483" cy="1256310"/>
          </a:xfrm>
          <a:prstGeom prst="rect">
            <a:avLst/>
          </a:prstGeom>
          <a:noFill/>
        </p:spPr>
        <p:txBody>
          <a:bodyPr wrap="square" rtlCol="0">
            <a:spAutoFit/>
          </a:bodyPr>
          <a:lstStyle/>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犬の犬種は何ですか？</a:t>
            </a:r>
            <a:endParaRPr kumimoji="1" lang="en-US" altLang="ja-JP" sz="3790" dirty="0">
              <a:solidFill>
                <a:srgbClr val="75BBFF"/>
              </a:solidFill>
              <a:latin typeface="コーポレート・ロゴＢ" panose="02000600000000000000" pitchFamily="2" charset="-128"/>
              <a:ea typeface="コーポレート・ロゴＢ" panose="02000600000000000000" pitchFamily="2" charset="-128"/>
            </a:endParaRPr>
          </a:p>
          <a:p>
            <a:r>
              <a:rPr kumimoji="1" lang="ja-JP" altLang="en-US" sz="3790" dirty="0">
                <a:solidFill>
                  <a:srgbClr val="75BBFF"/>
                </a:solidFill>
                <a:latin typeface="コーポレート・ロゴＢ" panose="02000600000000000000" pitchFamily="2" charset="-128"/>
                <a:ea typeface="コーポレート・ロゴＢ" panose="02000600000000000000" pitchFamily="2" charset="-128"/>
              </a:rPr>
              <a:t>大型犬はいますか？</a:t>
            </a:r>
            <a:endParaRPr kumimoji="1" lang="en-US" altLang="ja-JP" sz="3790" dirty="0">
              <a:solidFill>
                <a:srgbClr val="75BBFF"/>
              </a:solidFill>
              <a:latin typeface="コーポレート・ロゴＢ" panose="02000600000000000000" pitchFamily="2" charset="-128"/>
              <a:ea typeface="コーポレート・ロゴＢ" panose="02000600000000000000" pitchFamily="2" charset="-128"/>
            </a:endParaRPr>
          </a:p>
        </p:txBody>
      </p:sp>
      <p:sp>
        <p:nvSpPr>
          <p:cNvPr id="16" name="テキスト ボックス 15">
            <a:extLst>
              <a:ext uri="{FF2B5EF4-FFF2-40B4-BE49-F238E27FC236}">
                <a16:creationId xmlns:a16="http://schemas.microsoft.com/office/drawing/2014/main" id="{E9A0F40F-EE89-F78C-C774-CA3FD2407B52}"/>
              </a:ext>
            </a:extLst>
          </p:cNvPr>
          <p:cNvSpPr txBox="1"/>
          <p:nvPr/>
        </p:nvSpPr>
        <p:spPr>
          <a:xfrm>
            <a:off x="1349861" y="3247137"/>
            <a:ext cx="6603483" cy="3006170"/>
          </a:xfrm>
          <a:prstGeom prst="rect">
            <a:avLst/>
          </a:prstGeom>
          <a:noFill/>
        </p:spPr>
        <p:txBody>
          <a:bodyPr wrap="square" rtlCol="0">
            <a:spAutoFit/>
          </a:bodyPr>
          <a:lstStyle/>
          <a:p>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犬種は未定です。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1</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棟目（山本駅）は小型犬のみです。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a:p>
            <a:r>
              <a:rPr kumimoji="1" lang="en-US" altLang="ja-JP" sz="3790" dirty="0">
                <a:solidFill>
                  <a:srgbClr val="FF8D8D"/>
                </a:solidFill>
                <a:latin typeface="コーポレート・ロゴＢ" panose="02000600000000000000" pitchFamily="2" charset="-128"/>
                <a:ea typeface="コーポレート・ロゴＢ" panose="02000600000000000000" pitchFamily="2" charset="-128"/>
              </a:rPr>
              <a:t>2</a:t>
            </a:r>
            <a:r>
              <a:rPr kumimoji="1" lang="ja-JP" altLang="en-US" sz="3790" dirty="0">
                <a:solidFill>
                  <a:srgbClr val="FF8D8D"/>
                </a:solidFill>
                <a:latin typeface="コーポレート・ロゴＢ" panose="02000600000000000000" pitchFamily="2" charset="-128"/>
                <a:ea typeface="コーポレート・ロゴＢ" panose="02000600000000000000" pitchFamily="2" charset="-128"/>
              </a:rPr>
              <a:t>棟目（雲雀ケ丘花屋敷駅）は大型犬も検討中です。</a:t>
            </a:r>
            <a:endParaRPr kumimoji="1" lang="en-US" altLang="ja-JP" sz="3790" dirty="0">
              <a:solidFill>
                <a:srgbClr val="FF8D8D"/>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561683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4B4D2-61FA-A8F8-E961-301958C275D7}"/>
            </a:ext>
          </a:extLst>
        </p:cNvPr>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617F0EB-3C74-7E29-7390-92CD61149224}"/>
              </a:ext>
            </a:extLst>
          </p:cNvPr>
          <p:cNvSpPr/>
          <p:nvPr/>
        </p:nvSpPr>
        <p:spPr>
          <a:xfrm>
            <a:off x="315660" y="5570030"/>
            <a:ext cx="9050039" cy="1238530"/>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9" name="テキスト ボックス 8">
            <a:extLst>
              <a:ext uri="{FF2B5EF4-FFF2-40B4-BE49-F238E27FC236}">
                <a16:creationId xmlns:a16="http://schemas.microsoft.com/office/drawing/2014/main" id="{2F8CDD8B-D64B-C999-7208-69BFB4ABBBB3}"/>
              </a:ext>
            </a:extLst>
          </p:cNvPr>
          <p:cNvSpPr txBox="1"/>
          <p:nvPr/>
        </p:nvSpPr>
        <p:spPr>
          <a:xfrm>
            <a:off x="419278" y="5868028"/>
            <a:ext cx="8825398" cy="707886"/>
          </a:xfrm>
          <a:prstGeom prst="rect">
            <a:avLst/>
          </a:prstGeom>
          <a:noFill/>
        </p:spPr>
        <p:txBody>
          <a:bodyPr wrap="square" rtlCol="0">
            <a:spAutoFit/>
          </a:bodyPr>
          <a:lstStyle/>
          <a:p>
            <a:r>
              <a:rPr kumimoji="1" lang="ja-JP" altLang="en-US" sz="4000" b="1" dirty="0">
                <a:solidFill>
                  <a:schemeClr val="bg1"/>
                </a:solidFill>
                <a:latin typeface="コーポレート・ロゴＢ" panose="02000600000000000000" pitchFamily="2" charset="-128"/>
                <a:ea typeface="コーポレート・ロゴＢ" panose="02000600000000000000" pitchFamily="2" charset="-128"/>
              </a:rPr>
              <a:t>お気軽にご連絡ください。お待ちしてます！</a:t>
            </a:r>
            <a:endParaRPr kumimoji="1" lang="en-US" altLang="ja-JP" sz="4000" b="1" dirty="0">
              <a:solidFill>
                <a:schemeClr val="bg1"/>
              </a:solidFill>
              <a:latin typeface="コーポレート・ロゴＢ" panose="02000600000000000000" pitchFamily="2" charset="-128"/>
              <a:ea typeface="コーポレート・ロゴＢ" panose="02000600000000000000" pitchFamily="2" charset="-128"/>
            </a:endParaRPr>
          </a:p>
        </p:txBody>
      </p:sp>
      <p:sp>
        <p:nvSpPr>
          <p:cNvPr id="4" name="四角形: 角を丸くする 3">
            <a:extLst>
              <a:ext uri="{FF2B5EF4-FFF2-40B4-BE49-F238E27FC236}">
                <a16:creationId xmlns:a16="http://schemas.microsoft.com/office/drawing/2014/main" id="{03906789-0C75-086F-309A-781ECB8CC5A7}"/>
              </a:ext>
            </a:extLst>
          </p:cNvPr>
          <p:cNvSpPr/>
          <p:nvPr/>
        </p:nvSpPr>
        <p:spPr>
          <a:xfrm>
            <a:off x="680827" y="147917"/>
            <a:ext cx="7067973" cy="1547323"/>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CCFF46B7-907D-7998-8032-8B517CBAC255}"/>
              </a:ext>
            </a:extLst>
          </p:cNvPr>
          <p:cNvSpPr>
            <a:spLocks noGrp="1"/>
          </p:cNvSpPr>
          <p:nvPr>
            <p:ph type="title"/>
          </p:nvPr>
        </p:nvSpPr>
        <p:spPr>
          <a:xfrm>
            <a:off x="635156" y="465906"/>
            <a:ext cx="7067973" cy="1004038"/>
          </a:xfrm>
        </p:spPr>
        <p:txBody>
          <a:bodyPr>
            <a:noAutofit/>
          </a:bodyPr>
          <a:lstStyle/>
          <a:p>
            <a:pPr algn="ctr"/>
            <a:r>
              <a:rPr lang="ja-JP" altLang="en-US" sz="6000" dirty="0">
                <a:solidFill>
                  <a:schemeClr val="bg1"/>
                </a:solidFill>
                <a:latin typeface="コーポレート・ロゴＢ" panose="02000600000000000000" pitchFamily="2" charset="-128"/>
                <a:ea typeface="コーポレート・ロゴＢ" panose="02000600000000000000" pitchFamily="2" charset="-128"/>
              </a:rPr>
              <a:t>ご相談・お問い合わせ</a:t>
            </a:r>
          </a:p>
        </p:txBody>
      </p:sp>
      <p:sp>
        <p:nvSpPr>
          <p:cNvPr id="11" name="タイトル 1">
            <a:extLst>
              <a:ext uri="{FF2B5EF4-FFF2-40B4-BE49-F238E27FC236}">
                <a16:creationId xmlns:a16="http://schemas.microsoft.com/office/drawing/2014/main" id="{7836532E-1AF7-22D2-C13C-FFA423CB9997}"/>
              </a:ext>
            </a:extLst>
          </p:cNvPr>
          <p:cNvSpPr txBox="1">
            <a:spLocks/>
          </p:cNvSpPr>
          <p:nvPr/>
        </p:nvSpPr>
        <p:spPr>
          <a:xfrm>
            <a:off x="680829" y="1781439"/>
            <a:ext cx="8114624" cy="428514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7" name="図 16">
            <a:extLst>
              <a:ext uri="{FF2B5EF4-FFF2-40B4-BE49-F238E27FC236}">
                <a16:creationId xmlns:a16="http://schemas.microsoft.com/office/drawing/2014/main" id="{95119885-A6DB-673F-362A-647EBC1EC4A2}"/>
              </a:ext>
            </a:extLst>
          </p:cNvPr>
          <p:cNvPicPr>
            <a:picLocks noChangeAspect="1"/>
          </p:cNvPicPr>
          <p:nvPr/>
        </p:nvPicPr>
        <p:blipFill>
          <a:blip r:embed="rId2"/>
          <a:stretch>
            <a:fillRect/>
          </a:stretch>
        </p:blipFill>
        <p:spPr>
          <a:xfrm>
            <a:off x="7169090" y="1904147"/>
            <a:ext cx="3000508" cy="2250382"/>
          </a:xfrm>
          <a:prstGeom prst="rect">
            <a:avLst/>
          </a:prstGeom>
        </p:spPr>
      </p:pic>
      <p:pic>
        <p:nvPicPr>
          <p:cNvPr id="23" name="図 22">
            <a:extLst>
              <a:ext uri="{FF2B5EF4-FFF2-40B4-BE49-F238E27FC236}">
                <a16:creationId xmlns:a16="http://schemas.microsoft.com/office/drawing/2014/main" id="{329380EF-6466-2690-6417-A393D11E275E}"/>
              </a:ext>
            </a:extLst>
          </p:cNvPr>
          <p:cNvPicPr>
            <a:picLocks noChangeAspect="1"/>
          </p:cNvPicPr>
          <p:nvPr/>
        </p:nvPicPr>
        <p:blipFill>
          <a:blip r:embed="rId3"/>
          <a:stretch>
            <a:fillRect/>
          </a:stretch>
        </p:blipFill>
        <p:spPr>
          <a:xfrm>
            <a:off x="315660" y="1719422"/>
            <a:ext cx="5311958" cy="3172419"/>
          </a:xfrm>
          <a:prstGeom prst="rect">
            <a:avLst/>
          </a:prstGeom>
        </p:spPr>
      </p:pic>
      <p:pic>
        <p:nvPicPr>
          <p:cNvPr id="27" name="図 26">
            <a:extLst>
              <a:ext uri="{FF2B5EF4-FFF2-40B4-BE49-F238E27FC236}">
                <a16:creationId xmlns:a16="http://schemas.microsoft.com/office/drawing/2014/main" id="{0A6328E7-F7C0-AE6A-8F07-ABE4A6B0A654}"/>
              </a:ext>
            </a:extLst>
          </p:cNvPr>
          <p:cNvPicPr>
            <a:picLocks noChangeAspect="1"/>
          </p:cNvPicPr>
          <p:nvPr/>
        </p:nvPicPr>
        <p:blipFill>
          <a:blip r:embed="rId4"/>
          <a:stretch>
            <a:fillRect/>
          </a:stretch>
        </p:blipFill>
        <p:spPr>
          <a:xfrm>
            <a:off x="5550519" y="2307627"/>
            <a:ext cx="1925486" cy="1933007"/>
          </a:xfrm>
          <a:prstGeom prst="rect">
            <a:avLst/>
          </a:prstGeom>
        </p:spPr>
      </p:pic>
      <p:pic>
        <p:nvPicPr>
          <p:cNvPr id="29" name="図 28">
            <a:extLst>
              <a:ext uri="{FF2B5EF4-FFF2-40B4-BE49-F238E27FC236}">
                <a16:creationId xmlns:a16="http://schemas.microsoft.com/office/drawing/2014/main" id="{F4E99150-A5A2-D293-DC67-A1ED5715A0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4735322" y="4761715"/>
            <a:ext cx="3760714" cy="706239"/>
          </a:xfrm>
          <a:prstGeom prst="rect">
            <a:avLst/>
          </a:prstGeom>
        </p:spPr>
      </p:pic>
      <p:pic>
        <p:nvPicPr>
          <p:cNvPr id="30" name="図 29">
            <a:extLst>
              <a:ext uri="{FF2B5EF4-FFF2-40B4-BE49-F238E27FC236}">
                <a16:creationId xmlns:a16="http://schemas.microsoft.com/office/drawing/2014/main" id="{0C116045-C054-A172-A9C9-DF369F52CA7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22495" y="4374257"/>
            <a:ext cx="2626306" cy="307937"/>
          </a:xfrm>
          <a:prstGeom prst="rect">
            <a:avLst/>
          </a:prstGeom>
        </p:spPr>
      </p:pic>
    </p:spTree>
    <p:extLst>
      <p:ext uri="{BB962C8B-B14F-4D97-AF65-F5344CB8AC3E}">
        <p14:creationId xmlns:p14="http://schemas.microsoft.com/office/powerpoint/2010/main" val="178657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6EC7-027D-DC1C-90FE-4940AEE5145D}"/>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E335610-63C0-C14D-C283-9F0BB261ADC7}"/>
              </a:ext>
            </a:extLst>
          </p:cNvPr>
          <p:cNvSpPr/>
          <p:nvPr/>
        </p:nvSpPr>
        <p:spPr>
          <a:xfrm>
            <a:off x="235432" y="174812"/>
            <a:ext cx="7216787" cy="1506981"/>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42768D69-5C98-082C-63E2-8545404C5482}"/>
              </a:ext>
            </a:extLst>
          </p:cNvPr>
          <p:cNvSpPr>
            <a:spLocks noGrp="1"/>
          </p:cNvSpPr>
          <p:nvPr>
            <p:ph type="title"/>
          </p:nvPr>
        </p:nvSpPr>
        <p:spPr>
          <a:xfrm>
            <a:off x="-287629" y="310323"/>
            <a:ext cx="8236013" cy="1004038"/>
          </a:xfrm>
        </p:spPr>
        <p:txBody>
          <a:bodyPr>
            <a:noAutofit/>
          </a:bodyPr>
          <a:lstStyle/>
          <a:p>
            <a:pPr algn="ctr"/>
            <a:r>
              <a:rPr lang="ja-JP" altLang="en-US" sz="8000" dirty="0">
                <a:solidFill>
                  <a:schemeClr val="bg1"/>
                </a:solidFill>
                <a:latin typeface="コーポレート・ロゴＢ" panose="02000600000000000000" pitchFamily="2" charset="-128"/>
                <a:ea typeface="コーポレート・ロゴＢ" panose="02000600000000000000" pitchFamily="2" charset="-128"/>
              </a:rPr>
              <a:t>地図と間取り</a:t>
            </a:r>
          </a:p>
        </p:txBody>
      </p:sp>
      <p:sp>
        <p:nvSpPr>
          <p:cNvPr id="11" name="タイトル 1">
            <a:extLst>
              <a:ext uri="{FF2B5EF4-FFF2-40B4-BE49-F238E27FC236}">
                <a16:creationId xmlns:a16="http://schemas.microsoft.com/office/drawing/2014/main" id="{0C70F391-C09C-7DB9-F3DF-5F2867281A5B}"/>
              </a:ext>
            </a:extLst>
          </p:cNvPr>
          <p:cNvSpPr txBox="1">
            <a:spLocks/>
          </p:cNvSpPr>
          <p:nvPr/>
        </p:nvSpPr>
        <p:spPr>
          <a:xfrm>
            <a:off x="1886309" y="1746636"/>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簡略地図</a:t>
            </a:r>
          </a:p>
        </p:txBody>
      </p:sp>
      <p:sp>
        <p:nvSpPr>
          <p:cNvPr id="12" name="タイトル 1">
            <a:extLst>
              <a:ext uri="{FF2B5EF4-FFF2-40B4-BE49-F238E27FC236}">
                <a16:creationId xmlns:a16="http://schemas.microsoft.com/office/drawing/2014/main" id="{AF639DAB-3095-5B54-80C6-5BB7C6E33CEB}"/>
              </a:ext>
            </a:extLst>
          </p:cNvPr>
          <p:cNvSpPr txBox="1">
            <a:spLocks/>
          </p:cNvSpPr>
          <p:nvPr/>
        </p:nvSpPr>
        <p:spPr>
          <a:xfrm>
            <a:off x="6462101" y="1689136"/>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間取り図</a:t>
            </a:r>
          </a:p>
        </p:txBody>
      </p:sp>
      <p:sp>
        <p:nvSpPr>
          <p:cNvPr id="14" name="タイトル 1">
            <a:extLst>
              <a:ext uri="{FF2B5EF4-FFF2-40B4-BE49-F238E27FC236}">
                <a16:creationId xmlns:a16="http://schemas.microsoft.com/office/drawing/2014/main" id="{2257366B-FAA2-F502-F45E-8BA8AD088606}"/>
              </a:ext>
            </a:extLst>
          </p:cNvPr>
          <p:cNvSpPr txBox="1">
            <a:spLocks/>
          </p:cNvSpPr>
          <p:nvPr/>
        </p:nvSpPr>
        <p:spPr>
          <a:xfrm>
            <a:off x="5905638" y="1819710"/>
            <a:ext cx="4185087"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3790" dirty="0">
              <a:solidFill>
                <a:schemeClr val="tx1"/>
              </a:solidFill>
              <a:latin typeface="コーポレート・ロゴＢ" panose="02000600000000000000" pitchFamily="2" charset="-128"/>
              <a:ea typeface="コーポレート・ロゴＢ" panose="02000600000000000000" pitchFamily="2" charset="-128"/>
            </a:endParaRPr>
          </a:p>
        </p:txBody>
      </p:sp>
      <p:pic>
        <p:nvPicPr>
          <p:cNvPr id="19" name="図 18">
            <a:extLst>
              <a:ext uri="{FF2B5EF4-FFF2-40B4-BE49-F238E27FC236}">
                <a16:creationId xmlns:a16="http://schemas.microsoft.com/office/drawing/2014/main" id="{7A2BFACA-3DD2-407A-26AD-CB5C64C794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15227" y="2298820"/>
            <a:ext cx="4583781" cy="4559180"/>
          </a:xfrm>
          <a:prstGeom prst="rect">
            <a:avLst/>
          </a:prstGeom>
        </p:spPr>
      </p:pic>
      <p:pic>
        <p:nvPicPr>
          <p:cNvPr id="23" name="図 22">
            <a:extLst>
              <a:ext uri="{FF2B5EF4-FFF2-40B4-BE49-F238E27FC236}">
                <a16:creationId xmlns:a16="http://schemas.microsoft.com/office/drawing/2014/main" id="{F9E2889E-7824-FF02-7121-9795C9F8C8F1}"/>
              </a:ext>
            </a:extLst>
          </p:cNvPr>
          <p:cNvPicPr>
            <a:picLocks noChangeAspect="1"/>
          </p:cNvPicPr>
          <p:nvPr/>
        </p:nvPicPr>
        <p:blipFill>
          <a:blip r:embed="rId3"/>
          <a:stretch>
            <a:fillRect/>
          </a:stretch>
        </p:blipFill>
        <p:spPr>
          <a:xfrm>
            <a:off x="210040" y="2460812"/>
            <a:ext cx="5039131" cy="3331484"/>
          </a:xfrm>
          <a:prstGeom prst="rect">
            <a:avLst/>
          </a:prstGeom>
        </p:spPr>
      </p:pic>
      <p:sp>
        <p:nvSpPr>
          <p:cNvPr id="24" name="タイトル 1">
            <a:extLst>
              <a:ext uri="{FF2B5EF4-FFF2-40B4-BE49-F238E27FC236}">
                <a16:creationId xmlns:a16="http://schemas.microsoft.com/office/drawing/2014/main" id="{A6C84F40-289D-3AEF-93EC-41A493558004}"/>
              </a:ext>
            </a:extLst>
          </p:cNvPr>
          <p:cNvSpPr txBox="1">
            <a:spLocks/>
          </p:cNvSpPr>
          <p:nvPr/>
        </p:nvSpPr>
        <p:spPr>
          <a:xfrm>
            <a:off x="306388" y="5792296"/>
            <a:ext cx="4668683" cy="502019"/>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latin typeface="コーポレート・ロゴＢ" panose="02000600000000000000" pitchFamily="2" charset="-128"/>
                <a:ea typeface="コーポレート・ロゴＢ" panose="02000600000000000000" pitchFamily="2" charset="-128"/>
              </a:rPr>
              <a:t>宝塚市山本中</a:t>
            </a:r>
            <a:r>
              <a:rPr lang="en-US" altLang="ja-JP" dirty="0">
                <a:solidFill>
                  <a:schemeClr val="tx1"/>
                </a:solidFill>
                <a:latin typeface="コーポレート・ロゴＢ" panose="02000600000000000000" pitchFamily="2" charset="-128"/>
                <a:ea typeface="コーポレート・ロゴＢ" panose="02000600000000000000" pitchFamily="2" charset="-128"/>
              </a:rPr>
              <a:t>1-19-6</a:t>
            </a:r>
            <a:endParaRPr lang="ja-JP" altLang="en-US" dirty="0">
              <a:solidFill>
                <a:schemeClr val="tx1"/>
              </a:solidFill>
              <a:latin typeface="コーポレート・ロゴＢ" panose="02000600000000000000" pitchFamily="2" charset="-128"/>
              <a:ea typeface="コーポレート・ロゴＢ" panose="02000600000000000000" pitchFamily="2" charset="-128"/>
            </a:endParaRPr>
          </a:p>
        </p:txBody>
      </p:sp>
    </p:spTree>
    <p:extLst>
      <p:ext uri="{BB962C8B-B14F-4D97-AF65-F5344CB8AC3E}">
        <p14:creationId xmlns:p14="http://schemas.microsoft.com/office/powerpoint/2010/main" val="208636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AFA3-4C8C-0804-0505-468AB26000B9}"/>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D2CD0C0-ADD7-7163-FE8D-C312A4CE9FC7}"/>
              </a:ext>
            </a:extLst>
          </p:cNvPr>
          <p:cNvSpPr/>
          <p:nvPr/>
        </p:nvSpPr>
        <p:spPr>
          <a:xfrm>
            <a:off x="370603" y="189041"/>
            <a:ext cx="7068169" cy="1359064"/>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58CA232F-F990-D5E2-29C2-EA54EF81B4C8}"/>
              </a:ext>
            </a:extLst>
          </p:cNvPr>
          <p:cNvSpPr>
            <a:spLocks noGrp="1"/>
          </p:cNvSpPr>
          <p:nvPr>
            <p:ph type="title"/>
          </p:nvPr>
        </p:nvSpPr>
        <p:spPr>
          <a:xfrm>
            <a:off x="-213320" y="330131"/>
            <a:ext cx="8236013" cy="1004038"/>
          </a:xfrm>
        </p:spPr>
        <p:txBody>
          <a:bodyPr>
            <a:noAutofit/>
          </a:bodyPr>
          <a:lstStyle/>
          <a:p>
            <a:pPr algn="ctr"/>
            <a:r>
              <a:rPr lang="ja-JP" altLang="en-US" sz="7200" dirty="0">
                <a:solidFill>
                  <a:schemeClr val="bg1"/>
                </a:solidFill>
                <a:latin typeface="コーポレート・ロゴＢ" panose="02000600000000000000" pitchFamily="2" charset="-128"/>
                <a:ea typeface="コーポレート・ロゴＢ" panose="02000600000000000000" pitchFamily="2" charset="-128"/>
              </a:rPr>
              <a:t>建物の写真</a:t>
            </a:r>
          </a:p>
        </p:txBody>
      </p:sp>
      <p:pic>
        <p:nvPicPr>
          <p:cNvPr id="10" name="コンテンツ プレースホルダー 9">
            <a:extLst>
              <a:ext uri="{FF2B5EF4-FFF2-40B4-BE49-F238E27FC236}">
                <a16:creationId xmlns:a16="http://schemas.microsoft.com/office/drawing/2014/main" id="{36DE104E-BCF0-585F-9BB5-20A7C29C13E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6133" y="2552972"/>
            <a:ext cx="3056328" cy="4073650"/>
          </a:xfrm>
        </p:spPr>
      </p:pic>
      <p:sp>
        <p:nvSpPr>
          <p:cNvPr id="11" name="タイトル 1">
            <a:extLst>
              <a:ext uri="{FF2B5EF4-FFF2-40B4-BE49-F238E27FC236}">
                <a16:creationId xmlns:a16="http://schemas.microsoft.com/office/drawing/2014/main" id="{60ED1FC4-3CC1-6877-51FD-409F700719D2}"/>
              </a:ext>
            </a:extLst>
          </p:cNvPr>
          <p:cNvSpPr txBox="1">
            <a:spLocks/>
          </p:cNvSpPr>
          <p:nvPr/>
        </p:nvSpPr>
        <p:spPr>
          <a:xfrm>
            <a:off x="1199843" y="1852666"/>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外観</a:t>
            </a:r>
          </a:p>
        </p:txBody>
      </p:sp>
      <p:sp>
        <p:nvSpPr>
          <p:cNvPr id="12" name="タイトル 1">
            <a:extLst>
              <a:ext uri="{FF2B5EF4-FFF2-40B4-BE49-F238E27FC236}">
                <a16:creationId xmlns:a16="http://schemas.microsoft.com/office/drawing/2014/main" id="{B314163A-37BE-A76A-9C4D-29A85D9F9AA7}"/>
              </a:ext>
            </a:extLst>
          </p:cNvPr>
          <p:cNvSpPr txBox="1">
            <a:spLocks/>
          </p:cNvSpPr>
          <p:nvPr/>
        </p:nvSpPr>
        <p:spPr>
          <a:xfrm>
            <a:off x="4066417" y="1819710"/>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駐輪場</a:t>
            </a:r>
          </a:p>
        </p:txBody>
      </p:sp>
      <p:sp>
        <p:nvSpPr>
          <p:cNvPr id="14" name="タイトル 1">
            <a:extLst>
              <a:ext uri="{FF2B5EF4-FFF2-40B4-BE49-F238E27FC236}">
                <a16:creationId xmlns:a16="http://schemas.microsoft.com/office/drawing/2014/main" id="{56BDDF6D-F2BB-4DB9-851C-A37DFEEB7F7B}"/>
              </a:ext>
            </a:extLst>
          </p:cNvPr>
          <p:cNvSpPr txBox="1">
            <a:spLocks/>
          </p:cNvSpPr>
          <p:nvPr/>
        </p:nvSpPr>
        <p:spPr>
          <a:xfrm>
            <a:off x="6174579" y="1819710"/>
            <a:ext cx="4185087"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790" dirty="0">
                <a:solidFill>
                  <a:schemeClr val="tx1"/>
                </a:solidFill>
                <a:latin typeface="コーポレート・ロゴＢ" panose="02000600000000000000" pitchFamily="2" charset="-128"/>
                <a:ea typeface="コーポレート・ロゴＢ" panose="02000600000000000000" pitchFamily="2" charset="-128"/>
              </a:rPr>
              <a:t>駐車場（軽のみ）</a:t>
            </a:r>
          </a:p>
        </p:txBody>
      </p:sp>
      <p:pic>
        <p:nvPicPr>
          <p:cNvPr id="15" name="図 14">
            <a:extLst>
              <a:ext uri="{FF2B5EF4-FFF2-40B4-BE49-F238E27FC236}">
                <a16:creationId xmlns:a16="http://schemas.microsoft.com/office/drawing/2014/main" id="{1D6A3C60-EC7F-72CF-78F7-080D4931AE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1804" y="2552974"/>
            <a:ext cx="3056329" cy="4073650"/>
          </a:xfrm>
          <a:prstGeom prst="rect">
            <a:avLst/>
          </a:prstGeom>
        </p:spPr>
      </p:pic>
      <p:pic>
        <p:nvPicPr>
          <p:cNvPr id="17" name="図 16">
            <a:extLst>
              <a:ext uri="{FF2B5EF4-FFF2-40B4-BE49-F238E27FC236}">
                <a16:creationId xmlns:a16="http://schemas.microsoft.com/office/drawing/2014/main" id="{DB2D2ED8-87E2-EF62-AA7C-CDE2C9019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0224" y="2561749"/>
            <a:ext cx="3056329" cy="4073650"/>
          </a:xfrm>
          <a:prstGeom prst="rect">
            <a:avLst/>
          </a:prstGeom>
        </p:spPr>
      </p:pic>
    </p:spTree>
    <p:extLst>
      <p:ext uri="{BB962C8B-B14F-4D97-AF65-F5344CB8AC3E}">
        <p14:creationId xmlns:p14="http://schemas.microsoft.com/office/powerpoint/2010/main" val="345499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2BF3EDBC-F8F5-C7EC-CB74-6D87E2EFD81F}"/>
              </a:ext>
            </a:extLst>
          </p:cNvPr>
          <p:cNvPicPr>
            <a:picLocks noGrp="1" noChangeAspect="1"/>
          </p:cNvPicPr>
          <p:nvPr>
            <p:ph idx="1"/>
          </p:nvPr>
        </p:nvPicPr>
        <p:blipFill>
          <a:blip r:embed="rId2"/>
          <a:stretch>
            <a:fillRect/>
          </a:stretch>
        </p:blipFill>
        <p:spPr>
          <a:xfrm>
            <a:off x="-30335" y="0"/>
            <a:ext cx="9936335" cy="6858000"/>
          </a:xfrm>
        </p:spPr>
      </p:pic>
    </p:spTree>
    <p:extLst>
      <p:ext uri="{BB962C8B-B14F-4D97-AF65-F5344CB8AC3E}">
        <p14:creationId xmlns:p14="http://schemas.microsoft.com/office/powerpoint/2010/main" val="93526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D9186-B0B1-A5C0-FA14-4A2A29C84C5A}"/>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CDFD06DF-5FFB-6BD2-E06D-7F61B2E93A50}"/>
              </a:ext>
            </a:extLst>
          </p:cNvPr>
          <p:cNvSpPr/>
          <p:nvPr/>
        </p:nvSpPr>
        <p:spPr>
          <a:xfrm>
            <a:off x="403412" y="115459"/>
            <a:ext cx="6818407" cy="1547351"/>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1A8D31FD-0D04-B77A-125C-4E00186679EF}"/>
              </a:ext>
            </a:extLst>
          </p:cNvPr>
          <p:cNvSpPr>
            <a:spLocks noGrp="1"/>
          </p:cNvSpPr>
          <p:nvPr>
            <p:ph type="title"/>
          </p:nvPr>
        </p:nvSpPr>
        <p:spPr>
          <a:xfrm>
            <a:off x="-318839" y="319880"/>
            <a:ext cx="8236013" cy="1004038"/>
          </a:xfrm>
        </p:spPr>
        <p:txBody>
          <a:bodyPr>
            <a:noAutofit/>
          </a:bodyPr>
          <a:lstStyle/>
          <a:p>
            <a:pPr algn="ctr"/>
            <a:r>
              <a:rPr lang="ja-JP" altLang="en-US" sz="7200" dirty="0">
                <a:solidFill>
                  <a:schemeClr val="bg1"/>
                </a:solidFill>
                <a:latin typeface="コーポレート・ロゴＢ" panose="02000600000000000000" pitchFamily="2" charset="-128"/>
                <a:ea typeface="コーポレート・ロゴＢ" panose="02000600000000000000" pitchFamily="2" charset="-128"/>
              </a:rPr>
              <a:t>実際の犬の写真</a:t>
            </a:r>
          </a:p>
        </p:txBody>
      </p:sp>
      <p:pic>
        <p:nvPicPr>
          <p:cNvPr id="8" name="コンテンツ プレースホルダー 7">
            <a:extLst>
              <a:ext uri="{FF2B5EF4-FFF2-40B4-BE49-F238E27FC236}">
                <a16:creationId xmlns:a16="http://schemas.microsoft.com/office/drawing/2014/main" id="{256FF98B-3D97-D6FF-821C-40DA5252E230}"/>
              </a:ext>
            </a:extLst>
          </p:cNvPr>
          <p:cNvPicPr>
            <a:picLocks noGrp="1" noChangeAspect="1"/>
          </p:cNvPicPr>
          <p:nvPr>
            <p:ph idx="1"/>
          </p:nvPr>
        </p:nvPicPr>
        <p:blipFill>
          <a:blip r:embed="rId2"/>
          <a:stretch>
            <a:fillRect/>
          </a:stretch>
        </p:blipFill>
        <p:spPr>
          <a:xfrm>
            <a:off x="106184" y="2375396"/>
            <a:ext cx="4373540" cy="4459536"/>
          </a:xfrm>
        </p:spPr>
      </p:pic>
      <p:sp>
        <p:nvSpPr>
          <p:cNvPr id="11" name="タイトル 1">
            <a:extLst>
              <a:ext uri="{FF2B5EF4-FFF2-40B4-BE49-F238E27FC236}">
                <a16:creationId xmlns:a16="http://schemas.microsoft.com/office/drawing/2014/main" id="{9E1B0EC3-B4EE-CC45-4BB1-FC6BEE8E40AF}"/>
              </a:ext>
            </a:extLst>
          </p:cNvPr>
          <p:cNvSpPr txBox="1">
            <a:spLocks/>
          </p:cNvSpPr>
          <p:nvPr/>
        </p:nvSpPr>
        <p:spPr>
          <a:xfrm>
            <a:off x="1574105" y="1794329"/>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リビング</a:t>
            </a:r>
          </a:p>
        </p:txBody>
      </p:sp>
      <p:sp>
        <p:nvSpPr>
          <p:cNvPr id="12" name="タイトル 1">
            <a:extLst>
              <a:ext uri="{FF2B5EF4-FFF2-40B4-BE49-F238E27FC236}">
                <a16:creationId xmlns:a16="http://schemas.microsoft.com/office/drawing/2014/main" id="{72E7FAA7-F59C-9EFC-2C3A-5577D403E66C}"/>
              </a:ext>
            </a:extLst>
          </p:cNvPr>
          <p:cNvSpPr txBox="1">
            <a:spLocks/>
          </p:cNvSpPr>
          <p:nvPr/>
        </p:nvSpPr>
        <p:spPr>
          <a:xfrm>
            <a:off x="5479299" y="1727094"/>
            <a:ext cx="348504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犬の部屋とトイレ</a:t>
            </a:r>
          </a:p>
        </p:txBody>
      </p:sp>
      <p:pic>
        <p:nvPicPr>
          <p:cNvPr id="13" name="図 12">
            <a:extLst>
              <a:ext uri="{FF2B5EF4-FFF2-40B4-BE49-F238E27FC236}">
                <a16:creationId xmlns:a16="http://schemas.microsoft.com/office/drawing/2014/main" id="{0E7350AE-2CA3-D9C2-73F7-DDCF1E9466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8952" y="2375396"/>
            <a:ext cx="4841566" cy="4459536"/>
          </a:xfrm>
          <a:prstGeom prst="rect">
            <a:avLst/>
          </a:prstGeom>
        </p:spPr>
      </p:pic>
    </p:spTree>
    <p:extLst>
      <p:ext uri="{BB962C8B-B14F-4D97-AF65-F5344CB8AC3E}">
        <p14:creationId xmlns:p14="http://schemas.microsoft.com/office/powerpoint/2010/main" val="45027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CD2053FB-3417-E60F-4C20-1BD2EBBFEFC6}"/>
              </a:ext>
            </a:extLst>
          </p:cNvPr>
          <p:cNvSpPr/>
          <p:nvPr/>
        </p:nvSpPr>
        <p:spPr>
          <a:xfrm>
            <a:off x="423261" y="146710"/>
            <a:ext cx="6453385" cy="1766254"/>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42E681A5-03A8-8E30-218C-C0FF9C7CF545}"/>
              </a:ext>
            </a:extLst>
          </p:cNvPr>
          <p:cNvSpPr>
            <a:spLocks noGrp="1"/>
          </p:cNvSpPr>
          <p:nvPr>
            <p:ph type="title"/>
          </p:nvPr>
        </p:nvSpPr>
        <p:spPr>
          <a:xfrm>
            <a:off x="834993" y="219300"/>
            <a:ext cx="8236013" cy="1004038"/>
          </a:xfrm>
        </p:spPr>
        <p:txBody>
          <a:bodyPr>
            <a:noAutofit/>
          </a:bodyPr>
          <a:lstStyle/>
          <a:p>
            <a:r>
              <a:rPr lang="ja-JP" altLang="en-US" sz="5400" dirty="0">
                <a:solidFill>
                  <a:schemeClr val="bg1"/>
                </a:solidFill>
                <a:latin typeface="コーポレート・ロゴＢ" panose="02000600000000000000" pitchFamily="2" charset="-128"/>
                <a:ea typeface="コーポレート・ロゴＢ" panose="02000600000000000000" pitchFamily="2" charset="-128"/>
              </a:rPr>
              <a:t>最低限の家具家電</a:t>
            </a:r>
            <a:br>
              <a:rPr lang="en-US" altLang="ja-JP" sz="5400" dirty="0">
                <a:solidFill>
                  <a:schemeClr val="bg1"/>
                </a:solidFill>
                <a:latin typeface="コーポレート・ロゴＢ" panose="02000600000000000000" pitchFamily="2" charset="-128"/>
                <a:ea typeface="コーポレート・ロゴＢ" panose="02000600000000000000" pitchFamily="2" charset="-128"/>
              </a:rPr>
            </a:br>
            <a:r>
              <a:rPr lang="ja-JP" altLang="en-US" sz="5400" dirty="0">
                <a:solidFill>
                  <a:schemeClr val="bg1"/>
                </a:solidFill>
                <a:latin typeface="コーポレート・ロゴＢ" panose="02000600000000000000" pitchFamily="2" charset="-128"/>
                <a:ea typeface="コーポレート・ロゴＢ" panose="02000600000000000000" pitchFamily="2" charset="-128"/>
              </a:rPr>
              <a:t>こちらで用意します！</a:t>
            </a:r>
          </a:p>
        </p:txBody>
      </p:sp>
      <p:sp>
        <p:nvSpPr>
          <p:cNvPr id="3" name="コンテンツ プレースホルダー 2">
            <a:extLst>
              <a:ext uri="{FF2B5EF4-FFF2-40B4-BE49-F238E27FC236}">
                <a16:creationId xmlns:a16="http://schemas.microsoft.com/office/drawing/2014/main" id="{00EA91B8-0AD7-09F6-FA5C-D4E03E04D5A8}"/>
              </a:ext>
            </a:extLst>
          </p:cNvPr>
          <p:cNvSpPr>
            <a:spLocks noGrp="1"/>
          </p:cNvSpPr>
          <p:nvPr>
            <p:ph idx="1"/>
          </p:nvPr>
        </p:nvSpPr>
        <p:spPr>
          <a:xfrm>
            <a:off x="423261" y="2067396"/>
            <a:ext cx="8236013" cy="3442828"/>
          </a:xfrm>
        </p:spPr>
        <p:txBody>
          <a:bodyPr>
            <a:noAutofit/>
          </a:bodyPr>
          <a:lstStyle/>
          <a:p>
            <a:r>
              <a:rPr lang="ja-JP" altLang="en-US" sz="5400" dirty="0">
                <a:latin typeface="コーポレート・ロゴＢ" panose="02000600000000000000" pitchFamily="2" charset="-128"/>
                <a:ea typeface="コーポレート・ロゴＢ" panose="02000600000000000000" pitchFamily="2" charset="-128"/>
              </a:rPr>
              <a:t>ベット・布団一式</a:t>
            </a:r>
            <a:endParaRPr lang="en-US" altLang="ja-JP" sz="5400" dirty="0">
              <a:latin typeface="コーポレート・ロゴＢ" panose="02000600000000000000" pitchFamily="2" charset="-128"/>
              <a:ea typeface="コーポレート・ロゴＢ" panose="02000600000000000000" pitchFamily="2" charset="-128"/>
            </a:endParaRPr>
          </a:p>
          <a:p>
            <a:r>
              <a:rPr lang="en-US" altLang="ja-JP" sz="5400" dirty="0">
                <a:latin typeface="コーポレート・ロゴＢ" panose="02000600000000000000" pitchFamily="2" charset="-128"/>
                <a:ea typeface="コーポレート・ロゴＢ" panose="02000600000000000000" pitchFamily="2" charset="-128"/>
              </a:rPr>
              <a:t>24</a:t>
            </a:r>
            <a:r>
              <a:rPr lang="ja-JP" altLang="en-US" sz="5400" dirty="0">
                <a:latin typeface="コーポレート・ロゴＢ" panose="02000600000000000000" pitchFamily="2" charset="-128"/>
                <a:ea typeface="コーポレート・ロゴＢ" panose="02000600000000000000" pitchFamily="2" charset="-128"/>
              </a:rPr>
              <a:t>～</a:t>
            </a:r>
            <a:r>
              <a:rPr lang="en-US" altLang="ja-JP" sz="5400" dirty="0">
                <a:latin typeface="コーポレート・ロゴＢ" panose="02000600000000000000" pitchFamily="2" charset="-128"/>
                <a:ea typeface="コーポレート・ロゴＢ" panose="02000600000000000000" pitchFamily="2" charset="-128"/>
              </a:rPr>
              <a:t>26</a:t>
            </a:r>
            <a:r>
              <a:rPr lang="ja-JP" altLang="en-US" sz="5400" dirty="0">
                <a:latin typeface="コーポレート・ロゴＢ" panose="02000600000000000000" pitchFamily="2" charset="-128"/>
                <a:ea typeface="コーポレート・ロゴＢ" panose="02000600000000000000" pitchFamily="2" charset="-128"/>
              </a:rPr>
              <a:t>型テレビ・テレビ台</a:t>
            </a:r>
            <a:endParaRPr lang="en-US" altLang="ja-JP" sz="5400" dirty="0">
              <a:latin typeface="コーポレート・ロゴＢ" panose="02000600000000000000" pitchFamily="2" charset="-128"/>
              <a:ea typeface="コーポレート・ロゴＢ" panose="02000600000000000000" pitchFamily="2" charset="-128"/>
            </a:endParaRPr>
          </a:p>
          <a:p>
            <a:r>
              <a:rPr lang="ja-JP" altLang="en-US" sz="5400" dirty="0">
                <a:latin typeface="コーポレート・ロゴＢ" panose="02000600000000000000" pitchFamily="2" charset="-128"/>
                <a:ea typeface="コーポレート・ロゴＢ" panose="02000600000000000000" pitchFamily="2" charset="-128"/>
              </a:rPr>
              <a:t>エアコン</a:t>
            </a:r>
            <a:endParaRPr lang="en-US" altLang="ja-JP" sz="5400" dirty="0">
              <a:latin typeface="コーポレート・ロゴＢ" panose="02000600000000000000" pitchFamily="2" charset="-128"/>
              <a:ea typeface="コーポレート・ロゴＢ" panose="02000600000000000000" pitchFamily="2" charset="-128"/>
            </a:endParaRPr>
          </a:p>
          <a:p>
            <a:endParaRPr lang="en-US" altLang="ja-JP" sz="4265" dirty="0">
              <a:latin typeface="コーポレート・ロゴＢ" panose="02000600000000000000" pitchFamily="2" charset="-128"/>
              <a:ea typeface="コーポレート・ロゴＢ" panose="02000600000000000000" pitchFamily="2" charset="-128"/>
            </a:endParaRPr>
          </a:p>
          <a:p>
            <a:pPr marL="0" indent="0">
              <a:buNone/>
            </a:pPr>
            <a:r>
              <a:rPr lang="ja-JP" altLang="en-US" sz="3159" dirty="0">
                <a:latin typeface="コーポレート・ロゴＢ" panose="02000600000000000000" pitchFamily="2" charset="-128"/>
                <a:ea typeface="コーポレート・ロゴＢ" panose="02000600000000000000" pitchFamily="2" charset="-128"/>
              </a:rPr>
              <a:t>上記全てこちらで用意します。（要相談）</a:t>
            </a:r>
          </a:p>
        </p:txBody>
      </p:sp>
      <p:pic>
        <p:nvPicPr>
          <p:cNvPr id="16" name="図 15">
            <a:extLst>
              <a:ext uri="{FF2B5EF4-FFF2-40B4-BE49-F238E27FC236}">
                <a16:creationId xmlns:a16="http://schemas.microsoft.com/office/drawing/2014/main" id="{741E50AD-443C-251E-CB74-3EE1A6089B94}"/>
              </a:ext>
            </a:extLst>
          </p:cNvPr>
          <p:cNvPicPr>
            <a:picLocks noChangeAspect="1"/>
          </p:cNvPicPr>
          <p:nvPr/>
        </p:nvPicPr>
        <p:blipFill>
          <a:blip r:embed="rId2"/>
          <a:stretch>
            <a:fillRect/>
          </a:stretch>
        </p:blipFill>
        <p:spPr>
          <a:xfrm>
            <a:off x="6821981" y="373732"/>
            <a:ext cx="3084020" cy="1488040"/>
          </a:xfrm>
          <a:prstGeom prst="rect">
            <a:avLst/>
          </a:prstGeom>
        </p:spPr>
      </p:pic>
      <p:pic>
        <p:nvPicPr>
          <p:cNvPr id="18" name="図 17">
            <a:extLst>
              <a:ext uri="{FF2B5EF4-FFF2-40B4-BE49-F238E27FC236}">
                <a16:creationId xmlns:a16="http://schemas.microsoft.com/office/drawing/2014/main" id="{4584AC07-F2B7-18D0-977A-FE1BC8F48401}"/>
              </a:ext>
            </a:extLst>
          </p:cNvPr>
          <p:cNvPicPr>
            <a:picLocks noChangeAspect="1"/>
          </p:cNvPicPr>
          <p:nvPr/>
        </p:nvPicPr>
        <p:blipFill>
          <a:blip r:embed="rId3"/>
          <a:stretch>
            <a:fillRect/>
          </a:stretch>
        </p:blipFill>
        <p:spPr>
          <a:xfrm flipH="1">
            <a:off x="6932011" y="3743322"/>
            <a:ext cx="3156928" cy="2391373"/>
          </a:xfrm>
          <a:prstGeom prst="rect">
            <a:avLst/>
          </a:prstGeom>
        </p:spPr>
      </p:pic>
      <p:pic>
        <p:nvPicPr>
          <p:cNvPr id="20" name="図 19">
            <a:extLst>
              <a:ext uri="{FF2B5EF4-FFF2-40B4-BE49-F238E27FC236}">
                <a16:creationId xmlns:a16="http://schemas.microsoft.com/office/drawing/2014/main" id="{41D72623-C416-4BC2-7D10-0B7A12AA1B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5597" y="3913798"/>
            <a:ext cx="2184303" cy="1802050"/>
          </a:xfrm>
          <a:prstGeom prst="rect">
            <a:avLst/>
          </a:prstGeom>
        </p:spPr>
      </p:pic>
    </p:spTree>
    <p:extLst>
      <p:ext uri="{BB962C8B-B14F-4D97-AF65-F5344CB8AC3E}">
        <p14:creationId xmlns:p14="http://schemas.microsoft.com/office/powerpoint/2010/main" val="39633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F079F-3CFA-A6D6-ADD1-E674937DA1B0}"/>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04CE93F-294F-5A67-207A-69499F123B4E}"/>
              </a:ext>
            </a:extLst>
          </p:cNvPr>
          <p:cNvSpPr/>
          <p:nvPr/>
        </p:nvSpPr>
        <p:spPr>
          <a:xfrm>
            <a:off x="396840" y="282388"/>
            <a:ext cx="6824979" cy="1447657"/>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8B3D9FFD-69B0-7593-A6D2-70DD41CD1AB2}"/>
              </a:ext>
            </a:extLst>
          </p:cNvPr>
          <p:cNvSpPr>
            <a:spLocks noGrp="1"/>
          </p:cNvSpPr>
          <p:nvPr>
            <p:ph type="title"/>
          </p:nvPr>
        </p:nvSpPr>
        <p:spPr>
          <a:xfrm>
            <a:off x="-308678" y="540216"/>
            <a:ext cx="8236013" cy="1004038"/>
          </a:xfrm>
        </p:spPr>
        <p:txBody>
          <a:bodyPr>
            <a:noAutofit/>
          </a:bodyPr>
          <a:lstStyle/>
          <a:p>
            <a:pPr algn="ctr"/>
            <a:r>
              <a:rPr lang="ja-JP" altLang="en-US" sz="6000" dirty="0">
                <a:solidFill>
                  <a:schemeClr val="bg1"/>
                </a:solidFill>
                <a:latin typeface="コーポレート・ロゴＢ" panose="02000600000000000000" pitchFamily="2" charset="-128"/>
                <a:ea typeface="コーポレート・ロゴＢ" panose="02000600000000000000" pitchFamily="2" charset="-128"/>
              </a:rPr>
              <a:t>実際の家具家電</a:t>
            </a:r>
          </a:p>
        </p:txBody>
      </p:sp>
      <p:pic>
        <p:nvPicPr>
          <p:cNvPr id="7" name="コンテンツ プレースホルダー 6">
            <a:extLst>
              <a:ext uri="{FF2B5EF4-FFF2-40B4-BE49-F238E27FC236}">
                <a16:creationId xmlns:a16="http://schemas.microsoft.com/office/drawing/2014/main" id="{D9560920-3270-A837-EC60-10A64BC028B7}"/>
              </a:ext>
            </a:extLst>
          </p:cNvPr>
          <p:cNvPicPr>
            <a:picLocks noGrp="1" noChangeAspect="1"/>
          </p:cNvPicPr>
          <p:nvPr>
            <p:ph idx="1"/>
          </p:nvPr>
        </p:nvPicPr>
        <p:blipFill>
          <a:blip r:embed="rId2"/>
          <a:stretch>
            <a:fillRect/>
          </a:stretch>
        </p:blipFill>
        <p:spPr>
          <a:xfrm>
            <a:off x="229125" y="2356533"/>
            <a:ext cx="4624688" cy="4501467"/>
          </a:xfrm>
        </p:spPr>
      </p:pic>
      <p:pic>
        <p:nvPicPr>
          <p:cNvPr id="9" name="図 8">
            <a:extLst>
              <a:ext uri="{FF2B5EF4-FFF2-40B4-BE49-F238E27FC236}">
                <a16:creationId xmlns:a16="http://schemas.microsoft.com/office/drawing/2014/main" id="{54A175A3-E9CD-74A7-74B2-2FF71A8B8D90}"/>
              </a:ext>
            </a:extLst>
          </p:cNvPr>
          <p:cNvPicPr>
            <a:picLocks noChangeAspect="1"/>
          </p:cNvPicPr>
          <p:nvPr/>
        </p:nvPicPr>
        <p:blipFill>
          <a:blip r:embed="rId3"/>
          <a:stretch>
            <a:fillRect/>
          </a:stretch>
        </p:blipFill>
        <p:spPr>
          <a:xfrm>
            <a:off x="4905505" y="2356533"/>
            <a:ext cx="4974025" cy="3997462"/>
          </a:xfrm>
          <a:prstGeom prst="rect">
            <a:avLst/>
          </a:prstGeom>
        </p:spPr>
      </p:pic>
      <p:sp>
        <p:nvSpPr>
          <p:cNvPr id="11" name="タイトル 1">
            <a:extLst>
              <a:ext uri="{FF2B5EF4-FFF2-40B4-BE49-F238E27FC236}">
                <a16:creationId xmlns:a16="http://schemas.microsoft.com/office/drawing/2014/main" id="{77A56D45-B163-E5E8-EB65-E6C44320C95A}"/>
              </a:ext>
            </a:extLst>
          </p:cNvPr>
          <p:cNvSpPr txBox="1">
            <a:spLocks/>
          </p:cNvSpPr>
          <p:nvPr/>
        </p:nvSpPr>
        <p:spPr>
          <a:xfrm>
            <a:off x="1267616" y="1790038"/>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ベッドと布団</a:t>
            </a:r>
          </a:p>
        </p:txBody>
      </p:sp>
      <p:sp>
        <p:nvSpPr>
          <p:cNvPr id="12" name="タイトル 1">
            <a:extLst>
              <a:ext uri="{FF2B5EF4-FFF2-40B4-BE49-F238E27FC236}">
                <a16:creationId xmlns:a16="http://schemas.microsoft.com/office/drawing/2014/main" id="{A2609F31-B2E3-D86E-E78F-6ADD2308A397}"/>
              </a:ext>
            </a:extLst>
          </p:cNvPr>
          <p:cNvSpPr txBox="1">
            <a:spLocks/>
          </p:cNvSpPr>
          <p:nvPr/>
        </p:nvSpPr>
        <p:spPr>
          <a:xfrm>
            <a:off x="6876355" y="1781217"/>
            <a:ext cx="2800520" cy="1004038"/>
          </a:xfrm>
          <a:prstGeom prst="rect">
            <a:avLst/>
          </a:prstGeom>
        </p:spPr>
        <p:txBody>
          <a:bodyPr vert="horz" lIns="72206" tIns="36103" rIns="72206" bIns="36103" rtlCol="0" anchor="t">
            <a:noAutofit/>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790" dirty="0">
                <a:solidFill>
                  <a:schemeClr val="tx1"/>
                </a:solidFill>
                <a:latin typeface="コーポレート・ロゴＢ" panose="02000600000000000000" pitchFamily="2" charset="-128"/>
                <a:ea typeface="コーポレート・ロゴＢ" panose="02000600000000000000" pitchFamily="2" charset="-128"/>
              </a:rPr>
              <a:t>テレビ</a:t>
            </a:r>
          </a:p>
        </p:txBody>
      </p:sp>
    </p:spTree>
    <p:extLst>
      <p:ext uri="{BB962C8B-B14F-4D97-AF65-F5344CB8AC3E}">
        <p14:creationId xmlns:p14="http://schemas.microsoft.com/office/powerpoint/2010/main" val="250550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F019B-79D2-5FC9-D7C5-075664063592}"/>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16271618-607B-83E9-CCC0-4B47BA557BB4}"/>
              </a:ext>
            </a:extLst>
          </p:cNvPr>
          <p:cNvSpPr/>
          <p:nvPr/>
        </p:nvSpPr>
        <p:spPr>
          <a:xfrm>
            <a:off x="497541" y="161367"/>
            <a:ext cx="6710831" cy="1887276"/>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2"/>
          </a:p>
        </p:txBody>
      </p:sp>
      <p:sp>
        <p:nvSpPr>
          <p:cNvPr id="2" name="タイトル 1">
            <a:extLst>
              <a:ext uri="{FF2B5EF4-FFF2-40B4-BE49-F238E27FC236}">
                <a16:creationId xmlns:a16="http://schemas.microsoft.com/office/drawing/2014/main" id="{1CF4C27C-D416-8241-456A-192126D7443C}"/>
              </a:ext>
            </a:extLst>
          </p:cNvPr>
          <p:cNvSpPr>
            <a:spLocks noGrp="1"/>
          </p:cNvSpPr>
          <p:nvPr>
            <p:ph type="title"/>
          </p:nvPr>
        </p:nvSpPr>
        <p:spPr>
          <a:xfrm>
            <a:off x="-265051" y="242200"/>
            <a:ext cx="8236013" cy="1004038"/>
          </a:xfrm>
        </p:spPr>
        <p:txBody>
          <a:bodyPr>
            <a:noAutofit/>
          </a:bodyPr>
          <a:lstStyle/>
          <a:p>
            <a:pPr algn="ctr"/>
            <a:r>
              <a:rPr lang="ja-JP" altLang="en-US" sz="5400" dirty="0">
                <a:solidFill>
                  <a:schemeClr val="bg1"/>
                </a:solidFill>
                <a:latin typeface="コーポレート・ロゴＢ" panose="02000600000000000000" pitchFamily="2" charset="-128"/>
                <a:ea typeface="コーポレート・ロゴＢ" panose="02000600000000000000" pitchFamily="2" charset="-128"/>
              </a:rPr>
              <a:t>セキュリティを強化し</a:t>
            </a:r>
            <a:br>
              <a:rPr lang="en-US" altLang="ja-JP" sz="5400" dirty="0">
                <a:solidFill>
                  <a:schemeClr val="bg1"/>
                </a:solidFill>
                <a:latin typeface="コーポレート・ロゴＢ" panose="02000600000000000000" pitchFamily="2" charset="-128"/>
                <a:ea typeface="コーポレート・ロゴＢ" panose="02000600000000000000" pitchFamily="2" charset="-128"/>
              </a:rPr>
            </a:br>
            <a:r>
              <a:rPr lang="ja-JP" altLang="en-US" sz="5400" dirty="0">
                <a:solidFill>
                  <a:schemeClr val="bg1"/>
                </a:solidFill>
                <a:latin typeface="コーポレート・ロゴＢ" panose="02000600000000000000" pitchFamily="2" charset="-128"/>
                <a:ea typeface="コーポレート・ロゴＢ" panose="02000600000000000000" pitchFamily="2" charset="-128"/>
              </a:rPr>
              <a:t>トラブルを事前に防ぎます</a:t>
            </a:r>
          </a:p>
        </p:txBody>
      </p:sp>
      <p:sp>
        <p:nvSpPr>
          <p:cNvPr id="3" name="コンテンツ プレースホルダー 2">
            <a:extLst>
              <a:ext uri="{FF2B5EF4-FFF2-40B4-BE49-F238E27FC236}">
                <a16:creationId xmlns:a16="http://schemas.microsoft.com/office/drawing/2014/main" id="{74929E38-4CDC-8BA4-4959-01083649F5EF}"/>
              </a:ext>
            </a:extLst>
          </p:cNvPr>
          <p:cNvSpPr>
            <a:spLocks noGrp="1"/>
          </p:cNvSpPr>
          <p:nvPr>
            <p:ph idx="1"/>
          </p:nvPr>
        </p:nvSpPr>
        <p:spPr>
          <a:xfrm>
            <a:off x="674144" y="2427398"/>
            <a:ext cx="7004268" cy="3082826"/>
          </a:xfrm>
        </p:spPr>
        <p:txBody>
          <a:bodyPr>
            <a:noAutofit/>
          </a:bodyPr>
          <a:lstStyle/>
          <a:p>
            <a:r>
              <a:rPr lang="ja-JP" altLang="en-US" sz="4400" dirty="0">
                <a:latin typeface="コーポレート・ロゴＢ" panose="02000600000000000000" pitchFamily="2" charset="-128"/>
                <a:ea typeface="コーポレート・ロゴＢ" panose="02000600000000000000" pitchFamily="2" charset="-128"/>
              </a:rPr>
              <a:t>共有スペース防犯カメラ</a:t>
            </a:r>
            <a:r>
              <a:rPr lang="en-US" altLang="ja-JP" sz="4400" dirty="0">
                <a:latin typeface="コーポレート・ロゴＢ" panose="02000600000000000000" pitchFamily="2" charset="-128"/>
                <a:ea typeface="コーポレート・ロゴＢ" panose="02000600000000000000" pitchFamily="2" charset="-128"/>
              </a:rPr>
              <a:t>3</a:t>
            </a:r>
            <a:r>
              <a:rPr lang="ja-JP" altLang="en-US" sz="4400" dirty="0">
                <a:latin typeface="コーポレート・ロゴＢ" panose="02000600000000000000" pitchFamily="2" charset="-128"/>
                <a:ea typeface="コーポレート・ロゴＢ" panose="02000600000000000000" pitchFamily="2" charset="-128"/>
              </a:rPr>
              <a:t>台</a:t>
            </a:r>
            <a:endParaRPr lang="en-US" altLang="ja-JP" sz="4400" dirty="0">
              <a:latin typeface="コーポレート・ロゴＢ" panose="02000600000000000000" pitchFamily="2" charset="-128"/>
              <a:ea typeface="コーポレート・ロゴＢ" panose="02000600000000000000" pitchFamily="2" charset="-128"/>
            </a:endParaRPr>
          </a:p>
          <a:p>
            <a:r>
              <a:rPr lang="ja-JP" altLang="en-US" sz="4400" dirty="0">
                <a:latin typeface="コーポレート・ロゴＢ" panose="02000600000000000000" pitchFamily="2" charset="-128"/>
                <a:ea typeface="コーポレート・ロゴＢ" panose="02000600000000000000" pitchFamily="2" charset="-128"/>
              </a:rPr>
              <a:t>各居室鍵付き</a:t>
            </a:r>
            <a:endParaRPr lang="en-US" altLang="ja-JP" sz="4400" dirty="0">
              <a:latin typeface="コーポレート・ロゴＢ" panose="02000600000000000000" pitchFamily="2" charset="-128"/>
              <a:ea typeface="コーポレート・ロゴＢ" panose="02000600000000000000" pitchFamily="2" charset="-128"/>
            </a:endParaRPr>
          </a:p>
          <a:p>
            <a:r>
              <a:rPr lang="ja-JP" altLang="en-US" sz="4400" dirty="0">
                <a:latin typeface="コーポレート・ロゴＢ" panose="02000600000000000000" pitchFamily="2" charset="-128"/>
                <a:ea typeface="コーポレート・ロゴＢ" panose="02000600000000000000" pitchFamily="2" charset="-128"/>
              </a:rPr>
              <a:t>脱衣場内鍵付き</a:t>
            </a:r>
            <a:endParaRPr lang="en-US" altLang="ja-JP" sz="4400" dirty="0">
              <a:latin typeface="コーポレート・ロゴＢ" panose="02000600000000000000" pitchFamily="2" charset="-128"/>
              <a:ea typeface="コーポレート・ロゴＢ" panose="02000600000000000000" pitchFamily="2" charset="-128"/>
            </a:endParaRPr>
          </a:p>
          <a:p>
            <a:r>
              <a:rPr lang="ja-JP" altLang="en-US" sz="4400" dirty="0">
                <a:latin typeface="コーポレート・ロゴＢ" panose="02000600000000000000" pitchFamily="2" charset="-128"/>
                <a:ea typeface="コーポレート・ロゴＢ" panose="02000600000000000000" pitchFamily="2" charset="-128"/>
              </a:rPr>
              <a:t>玄関鍵はスマートロック導入</a:t>
            </a:r>
            <a:endParaRPr lang="en-US" altLang="ja-JP" sz="4400" dirty="0">
              <a:latin typeface="コーポレート・ロゴＢ" panose="02000600000000000000" pitchFamily="2" charset="-128"/>
              <a:ea typeface="コーポレート・ロゴＢ" panose="02000600000000000000" pitchFamily="2" charset="-128"/>
            </a:endParaRPr>
          </a:p>
          <a:p>
            <a:pPr marL="0" indent="0">
              <a:buNone/>
            </a:pPr>
            <a:r>
              <a:rPr lang="ja-JP" altLang="en-US" sz="2527" dirty="0">
                <a:latin typeface="コーポレート・ロゴＢ" panose="02000600000000000000" pitchFamily="2" charset="-128"/>
                <a:ea typeface="コーポレート・ロゴＢ" panose="02000600000000000000" pitchFamily="2" charset="-128"/>
              </a:rPr>
              <a:t>スマートロックの使用方法は体験入居時に説明します。</a:t>
            </a:r>
            <a:endParaRPr lang="en-US" altLang="ja-JP" sz="2527" dirty="0">
              <a:latin typeface="コーポレート・ロゴＢ" panose="02000600000000000000" pitchFamily="2" charset="-128"/>
              <a:ea typeface="コーポレート・ロゴＢ" panose="02000600000000000000" pitchFamily="2" charset="-128"/>
            </a:endParaRPr>
          </a:p>
        </p:txBody>
      </p:sp>
      <p:pic>
        <p:nvPicPr>
          <p:cNvPr id="9" name="グラフィックス 8">
            <a:extLst>
              <a:ext uri="{FF2B5EF4-FFF2-40B4-BE49-F238E27FC236}">
                <a16:creationId xmlns:a16="http://schemas.microsoft.com/office/drawing/2014/main" id="{396A0DC8-9E3F-B377-E9BE-973E918C7D6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flipH="1" flipV="1">
            <a:off x="5320367" y="3417640"/>
            <a:ext cx="1249907" cy="1003880"/>
          </a:xfrm>
          <a:prstGeom prst="rect">
            <a:avLst/>
          </a:prstGeom>
        </p:spPr>
      </p:pic>
      <p:pic>
        <p:nvPicPr>
          <p:cNvPr id="16" name="図 15">
            <a:extLst>
              <a:ext uri="{FF2B5EF4-FFF2-40B4-BE49-F238E27FC236}">
                <a16:creationId xmlns:a16="http://schemas.microsoft.com/office/drawing/2014/main" id="{38933ECC-9092-55D3-C9F7-226AC0F058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1545" y="3819008"/>
            <a:ext cx="2358049" cy="2358049"/>
          </a:xfrm>
          <a:prstGeom prst="rect">
            <a:avLst/>
          </a:prstGeom>
        </p:spPr>
      </p:pic>
      <p:pic>
        <p:nvPicPr>
          <p:cNvPr id="18" name="図 17">
            <a:extLst>
              <a:ext uri="{FF2B5EF4-FFF2-40B4-BE49-F238E27FC236}">
                <a16:creationId xmlns:a16="http://schemas.microsoft.com/office/drawing/2014/main" id="{8B4C43E1-A9A0-2C33-D7EF-65C68CA9C5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2471" y="135356"/>
            <a:ext cx="2292042" cy="2292042"/>
          </a:xfrm>
          <a:prstGeom prst="rect">
            <a:avLst/>
          </a:prstGeom>
        </p:spPr>
      </p:pic>
    </p:spTree>
    <p:extLst>
      <p:ext uri="{BB962C8B-B14F-4D97-AF65-F5344CB8AC3E}">
        <p14:creationId xmlns:p14="http://schemas.microsoft.com/office/powerpoint/2010/main" val="4109149924"/>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2068</TotalTime>
  <Words>711</Words>
  <Application>Microsoft Office PowerPoint</Application>
  <PresentationFormat>A4 210 x 297 mm</PresentationFormat>
  <Paragraphs>123</Paragraphs>
  <Slides>29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コーポレート・ロゴＢ</vt:lpstr>
      <vt:lpstr>游ゴシック</vt:lpstr>
      <vt:lpstr>Arial</vt:lpstr>
      <vt:lpstr>Trebuchet MS</vt:lpstr>
      <vt:lpstr>Wingdings 3</vt:lpstr>
      <vt:lpstr>ファセット</vt:lpstr>
      <vt:lpstr>  宝塚市 障がい者グループホーム 犬と暮らす家</vt:lpstr>
      <vt:lpstr>山本駅徒歩10分！ 閑静な住宅街です</vt:lpstr>
      <vt:lpstr>地図と間取り</vt:lpstr>
      <vt:lpstr>建物の写真</vt:lpstr>
      <vt:lpstr>PowerPoint プレゼンテーション</vt:lpstr>
      <vt:lpstr>実際の犬の写真</vt:lpstr>
      <vt:lpstr>最低限の家具家電 こちらで用意します！</vt:lpstr>
      <vt:lpstr>実際の家具家電</vt:lpstr>
      <vt:lpstr>セキュリティを強化し トラブルを事前に防ぎます</vt:lpstr>
      <vt:lpstr>実際のセキュリティ関連写真</vt:lpstr>
      <vt:lpstr>水回りリフォーム済 綺麗で清潔な環境です</vt:lpstr>
      <vt:lpstr>実際の水回り写真</vt:lpstr>
      <vt:lpstr>サービス内容 </vt:lpstr>
      <vt:lpstr>1ヶ月の利用料金</vt:lpstr>
      <vt:lpstr>FAQ</vt:lpstr>
      <vt:lpstr>FAQ</vt:lpstr>
      <vt:lpstr>FAQ</vt:lpstr>
      <vt:lpstr>FAQ</vt:lpstr>
      <vt:lpstr>FAQ</vt:lpstr>
      <vt:lpstr>居室①（1階玄関横）6~7畳</vt:lpstr>
      <vt:lpstr>居室②（1階リビング奥）6畳</vt:lpstr>
      <vt:lpstr>居室③（2階洋室）8.5畳</vt:lpstr>
      <vt:lpstr>居室④（2階和室）8畳</vt:lpstr>
      <vt:lpstr>FAQ</vt:lpstr>
      <vt:lpstr>FAQ</vt:lpstr>
      <vt:lpstr>FAQ</vt:lpstr>
      <vt:lpstr>FAQ</vt:lpstr>
      <vt:lpstr>FAQ</vt:lpstr>
      <vt:lpstr>ご相談・お問い合わせ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障がい者グループホーム 犬と暮らす家</dc:title>
  <dc:creator>s</dc:creator>
  <cp:lastModifiedBy>s</cp:lastModifiedBy>
  <cp:revision>21</cp:revision>
  <cp:lastPrinted>2024-02-26T06:28:20Z</cp:lastPrinted>
  <dcterms:created xsi:type="dcterms:W3CDTF">2024-02-22T00:51:37Z</dcterms:created>
  <dcterms:modified xsi:type="dcterms:W3CDTF">2024-03-26T03:34:34Z</dcterms:modified>
</cp:coreProperties>
</file>